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7" r:id="rId2"/>
    <p:sldId id="306" r:id="rId3"/>
    <p:sldId id="314" r:id="rId4"/>
    <p:sldId id="308" r:id="rId5"/>
    <p:sldId id="299" r:id="rId6"/>
    <p:sldId id="272" r:id="rId7"/>
    <p:sldId id="303" r:id="rId8"/>
    <p:sldId id="311" r:id="rId9"/>
    <p:sldId id="310" r:id="rId10"/>
    <p:sldId id="313" r:id="rId11"/>
    <p:sldId id="309" r:id="rId12"/>
    <p:sldId id="315" r:id="rId13"/>
    <p:sldId id="316" r:id="rId14"/>
    <p:sldId id="318" r:id="rId15"/>
    <p:sldId id="317" r:id="rId16"/>
    <p:sldId id="321" r:id="rId17"/>
    <p:sldId id="320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40" r:id="rId35"/>
    <p:sldId id="338" r:id="rId36"/>
    <p:sldId id="339" r:id="rId37"/>
    <p:sldId id="341" r:id="rId38"/>
    <p:sldId id="342" r:id="rId39"/>
    <p:sldId id="343" r:id="rId40"/>
    <p:sldId id="305" r:id="rId41"/>
    <p:sldId id="284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>
      <p:cViewPr>
        <p:scale>
          <a:sx n="125" d="100"/>
          <a:sy n="125" d="100"/>
        </p:scale>
        <p:origin x="1116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DF80365-8388-4826-8430-C68898372667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38E11E-9E5C-4605-BB10-40DBFF260C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9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AML Sections 303 (district creation), 303-a (district review), 303-b (annual inclusion of lands) and 303-c (district consolidation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38E11E-9E5C-4605-BB10-40DBFF260C8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7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E7F71C-D312-481A-A273-355DC493F086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155FAC0-C302-4102-BC38-D0A476614F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077200" cy="1828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                                                                                                                            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09600"/>
            <a:ext cx="838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GREENE COUNTY                      </a:t>
            </a:r>
            <a:br>
              <a:rPr lang="en-US" sz="2800" b="1" dirty="0" smtClean="0"/>
            </a:br>
            <a:r>
              <a:rPr lang="en-US" sz="2800" b="1" dirty="0" smtClean="0"/>
              <a:t>AGRICULTURAL FARMLAND PROTECTION BOARD  MEETING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November </a:t>
            </a:r>
            <a:r>
              <a:rPr lang="en-US" sz="2800" dirty="0" smtClean="0"/>
              <a:t>9</a:t>
            </a:r>
            <a:r>
              <a:rPr lang="en-US" sz="2800" dirty="0" smtClean="0"/>
              <a:t>, 2022 </a:t>
            </a:r>
            <a:br>
              <a:rPr lang="en-US" sz="2800" dirty="0" smtClean="0"/>
            </a:br>
            <a:r>
              <a:rPr lang="en-US" sz="2800" dirty="0" smtClean="0"/>
              <a:t>Cornell Cooperative Extension</a:t>
            </a:r>
            <a:br>
              <a:rPr lang="en-US" sz="2800" dirty="0" smtClean="0"/>
            </a:br>
            <a:r>
              <a:rPr lang="en-US" sz="2800" i="1" dirty="0" smtClean="0"/>
              <a:t>6055 NY-23, Acra, NY</a:t>
            </a:r>
            <a:r>
              <a:rPr lang="en-US" sz="2800" dirty="0" smtClean="0"/>
              <a:t> </a:t>
            </a:r>
            <a:br>
              <a:rPr lang="en-US" sz="2800" dirty="0" smtClean="0"/>
            </a:br>
            <a:r>
              <a:rPr lang="en-US" sz="2800" dirty="0" smtClean="0"/>
              <a:t>7:00 PM</a:t>
            </a:r>
            <a:endParaRPr lang="en-US" sz="2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1855" y="3318398"/>
            <a:ext cx="4159139" cy="209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001000" y="5257800"/>
            <a:ext cx="67999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CCE-CG Photo</a:t>
            </a:r>
            <a:endParaRPr lang="en-US" sz="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810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101818"/>
              </p:ext>
            </p:extLst>
          </p:nvPr>
        </p:nvGraphicFramePr>
        <p:xfrm>
          <a:off x="1828800" y="165100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BM181825 Holdings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 Leon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Macglashan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97.00-1-79.1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210.4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733"/>
            <a:ext cx="9144000" cy="2578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597960"/>
            <a:ext cx="3181794" cy="1247949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894"/>
            <a:ext cx="9144000" cy="422598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860231"/>
              </p:ext>
            </p:extLst>
          </p:nvPr>
        </p:nvGraphicFramePr>
        <p:xfrm>
          <a:off x="1828800" y="165100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BM181825 Holdings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 Leon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Macglashan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97.00-1-79.1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210.4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801555"/>
              </p:ext>
            </p:extLst>
          </p:nvPr>
        </p:nvGraphicFramePr>
        <p:xfrm>
          <a:off x="1828800" y="165100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BM181825 Holdings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 Leon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Macglashan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97.00-1-79.1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210.4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" y="1765269"/>
            <a:ext cx="9144000" cy="372113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796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91606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404725"/>
              </p:ext>
            </p:extLst>
          </p:nvPr>
        </p:nvGraphicFramePr>
        <p:xfrm>
          <a:off x="1943100" y="381000"/>
          <a:ext cx="5257799" cy="15877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58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Nina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Pfeffer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2620 Rt. 42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Westkill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160.00-2-2.2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2.3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2734057" cy="10574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928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72"/>
              </p:ext>
            </p:extLst>
          </p:nvPr>
        </p:nvGraphicFramePr>
        <p:xfrm>
          <a:off x="1943100" y="381000"/>
          <a:ext cx="5257799" cy="15877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58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Nina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Pfeffer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2620 Rt. 42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Westkill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160.00-2-2.2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2.3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291"/>
            <a:ext cx="9144000" cy="392941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546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875852"/>
              </p:ext>
            </p:extLst>
          </p:nvPr>
        </p:nvGraphicFramePr>
        <p:xfrm>
          <a:off x="1943100" y="381000"/>
          <a:ext cx="5257799" cy="15877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58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Nina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Pfeffer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2620 Rt. 42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Westkill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160.00-2-2.2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2.3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89"/>
            <a:ext cx="9144000" cy="401222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63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9" y="914400"/>
            <a:ext cx="9144000" cy="572801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532388"/>
              </p:ext>
            </p:extLst>
          </p:nvPr>
        </p:nvGraphicFramePr>
        <p:xfrm>
          <a:off x="1943100" y="276202"/>
          <a:ext cx="5257799" cy="31889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Pound Lane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1294 Rudolph Weir Jr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Earlton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85.00-2-3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85.55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329603"/>
            <a:ext cx="2538682" cy="9151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337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439431"/>
              </p:ext>
            </p:extLst>
          </p:nvPr>
        </p:nvGraphicFramePr>
        <p:xfrm>
          <a:off x="1943100" y="276202"/>
          <a:ext cx="5257799" cy="31889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Pound Lane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1294 Rudolph Weir Jr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Earlton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85.00-2-3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85.55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412"/>
            <a:ext cx="9144000" cy="43991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239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422"/>
            <a:ext cx="9144000" cy="427115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43100" y="381000"/>
          <a:ext cx="5257799" cy="15877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58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Nina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Pfeffer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2620 Rt. 42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Westkill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160.00-2-2.2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2.3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47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965454"/>
              </p:ext>
            </p:extLst>
          </p:nvPr>
        </p:nvGraphicFramePr>
        <p:xfrm>
          <a:off x="1943100" y="152399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707 Stonebridge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50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6400"/>
            <a:ext cx="9144000" cy="4579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39389"/>
            <a:ext cx="3315163" cy="112410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910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Agenda</a:t>
            </a:r>
            <a:endParaRPr lang="en-US" sz="24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2484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Stoneledge</a:t>
            </a:r>
            <a:r>
              <a:rPr lang="en-US" sz="1200" dirty="0" smtClean="0"/>
              <a:t> Farm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1600200"/>
            <a:ext cx="739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/>
              <a:t>- </a:t>
            </a:r>
            <a:r>
              <a:rPr lang="en-US" dirty="0" smtClean="0"/>
              <a:t>    Introduction of new board members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Review and discussion of 2022 Request for Inclusions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</a:t>
            </a:r>
            <a:r>
              <a:rPr lang="en-US" dirty="0"/>
              <a:t>Scheduling of Public Hearing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114800"/>
            <a:ext cx="807243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40119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302397"/>
              </p:ext>
            </p:extLst>
          </p:nvPr>
        </p:nvGraphicFramePr>
        <p:xfrm>
          <a:off x="1943100" y="152399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707 Stonebridge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50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032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763725"/>
              </p:ext>
            </p:extLst>
          </p:nvPr>
        </p:nvGraphicFramePr>
        <p:xfrm>
          <a:off x="1943100" y="152399"/>
          <a:ext cx="5257799" cy="476332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707 Stonebridge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50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616"/>
            <a:ext cx="9144000" cy="402676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08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95646"/>
              </p:ext>
            </p:extLst>
          </p:nvPr>
        </p:nvGraphicFramePr>
        <p:xfrm>
          <a:off x="1943099" y="2286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156 E.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319.5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745"/>
            <a:ext cx="9144000" cy="498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0600"/>
            <a:ext cx="3038899" cy="111458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433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5" y="609600"/>
            <a:ext cx="8835595" cy="60960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856535"/>
              </p:ext>
            </p:extLst>
          </p:nvPr>
        </p:nvGraphicFramePr>
        <p:xfrm>
          <a:off x="1943099" y="2286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156 E.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319.5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02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0"/>
            <a:ext cx="9144000" cy="594009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20379"/>
              </p:ext>
            </p:extLst>
          </p:nvPr>
        </p:nvGraphicFramePr>
        <p:xfrm>
          <a:off x="1943099" y="2286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156 E.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319.5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01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35329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83442"/>
              </p:ext>
            </p:extLst>
          </p:nvPr>
        </p:nvGraphicFramePr>
        <p:xfrm>
          <a:off x="152402" y="5128260"/>
          <a:ext cx="3733798" cy="159448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746568"/>
                <a:gridCol w="746568"/>
                <a:gridCol w="746568"/>
                <a:gridCol w="863009"/>
                <a:gridCol w="631085"/>
              </a:tblGrid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Route 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49.00-5-1.22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22.3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258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49.00-5-1.21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 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12.08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204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19.9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168 Paddock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12.51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Paddock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38.00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02" y="5405239"/>
            <a:ext cx="2495898" cy="9812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887" y="4499143"/>
            <a:ext cx="2057576" cy="826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658" y="3616702"/>
            <a:ext cx="2225139" cy="664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3679"/>
            <a:ext cx="2995978" cy="5839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9682" y="76200"/>
            <a:ext cx="2229198" cy="688024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273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9325"/>
            <a:ext cx="9144000" cy="553935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27426"/>
              </p:ext>
            </p:extLst>
          </p:nvPr>
        </p:nvGraphicFramePr>
        <p:xfrm>
          <a:off x="228600" y="3429000"/>
          <a:ext cx="3733798" cy="159448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746568"/>
                <a:gridCol w="746568"/>
                <a:gridCol w="746568"/>
                <a:gridCol w="863009"/>
                <a:gridCol w="631085"/>
              </a:tblGrid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Route 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49.00-5-1.22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22.3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258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49.00-5-1.21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 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12.08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204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19.9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168 Paddock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12.51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Paddock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38.00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2718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25266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0960"/>
              </p:ext>
            </p:extLst>
          </p:nvPr>
        </p:nvGraphicFramePr>
        <p:xfrm>
          <a:off x="304800" y="3730327"/>
          <a:ext cx="3733798" cy="159448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746568"/>
                <a:gridCol w="746568"/>
                <a:gridCol w="746568"/>
                <a:gridCol w="863009"/>
                <a:gridCol w="631085"/>
              </a:tblGrid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Route 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49.00-5-1.22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22.3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9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258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49.00-5-1.21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 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12.08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204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19.9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168 Paddock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12.51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2720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Paddock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38.00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677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9670"/>
            <a:ext cx="9144000" cy="526353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949044"/>
              </p:ext>
            </p:extLst>
          </p:nvPr>
        </p:nvGraphicFramePr>
        <p:xfrm>
          <a:off x="1943100" y="6858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Manoj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Subudhi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E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40.00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733" y="5585292"/>
            <a:ext cx="2457644" cy="9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08659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411574"/>
              </p:ext>
            </p:extLst>
          </p:nvPr>
        </p:nvGraphicFramePr>
        <p:xfrm>
          <a:off x="1943100" y="6858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Manoj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Subudhi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E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40.00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080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Current Status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981200"/>
            <a:ext cx="8229600" cy="4389120"/>
          </a:xfrm>
        </p:spPr>
        <p:txBody>
          <a:bodyPr/>
          <a:lstStyle/>
          <a:p>
            <a:r>
              <a:rPr lang="en-US" dirty="0"/>
              <a:t>Agricultural District No. 124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823 Parcels  </a:t>
            </a:r>
          </a:p>
          <a:p>
            <a:pPr marL="0" indent="0">
              <a:buNone/>
            </a:pPr>
            <a:r>
              <a:rPr lang="en-US" dirty="0" smtClean="0"/>
              <a:t>41,370.69 acres </a:t>
            </a:r>
          </a:p>
          <a:p>
            <a:pPr marL="0" indent="0">
              <a:buNone/>
            </a:pPr>
            <a:r>
              <a:rPr lang="en-US" dirty="0" smtClean="0"/>
              <a:t>within the County of Greene, in </a:t>
            </a:r>
            <a:r>
              <a:rPr lang="en-US" dirty="0"/>
              <a:t> the Towns of Ashland, Athens, Cairo, Catskill, Coxsackie, Durham, </a:t>
            </a:r>
            <a:r>
              <a:rPr lang="en-US" dirty="0" err="1"/>
              <a:t>Halcott</a:t>
            </a:r>
            <a:r>
              <a:rPr lang="en-US" dirty="0"/>
              <a:t>, Hunter, Greenville, Jewett, New Baltimore, </a:t>
            </a:r>
            <a:r>
              <a:rPr lang="en-US" dirty="0" err="1"/>
              <a:t>Prattsville</a:t>
            </a:r>
            <a:r>
              <a:rPr lang="en-US" dirty="0"/>
              <a:t>, Lexington, Windham and the Villages of Athens, Catskill, Coxsackie, Hunter, and Tannersville </a:t>
            </a:r>
            <a:r>
              <a:rPr lang="en-US" dirty="0" smtClean="0"/>
              <a:t>(entirety of Greene County)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854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2569"/>
            <a:ext cx="9144000" cy="453286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343930"/>
              </p:ext>
            </p:extLst>
          </p:nvPr>
        </p:nvGraphicFramePr>
        <p:xfrm>
          <a:off x="1943100" y="533400"/>
          <a:ext cx="5257799" cy="317555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Manoj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Subudhi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E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40.00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83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723"/>
            <a:ext cx="9144000" cy="512547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566418"/>
              </p:ext>
            </p:extLst>
          </p:nvPr>
        </p:nvGraphicFramePr>
        <p:xfrm>
          <a:off x="1943100" y="403398"/>
          <a:ext cx="5257799" cy="63779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28.90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Strone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6.20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971800"/>
            <a:ext cx="2400508" cy="854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000"/>
            <a:ext cx="2468732" cy="117202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99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5270"/>
            <a:ext cx="9144000" cy="443073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25581"/>
              </p:ext>
            </p:extLst>
          </p:nvPr>
        </p:nvGraphicFramePr>
        <p:xfrm>
          <a:off x="1943100" y="403398"/>
          <a:ext cx="5257799" cy="63779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28.90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Strone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6.20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6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4339934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90228"/>
              </p:ext>
            </p:extLst>
          </p:nvPr>
        </p:nvGraphicFramePr>
        <p:xfrm>
          <a:off x="1943100" y="381000"/>
          <a:ext cx="5257799" cy="637794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28.90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Strone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6.20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89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524000"/>
            <a:ext cx="9144000" cy="495921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368141"/>
              </p:ext>
            </p:extLst>
          </p:nvPr>
        </p:nvGraphicFramePr>
        <p:xfrm>
          <a:off x="1943099" y="457200"/>
          <a:ext cx="5257799" cy="30710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Angela Worth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513 Rt. 67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Leeds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101.00-2-67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257800"/>
            <a:ext cx="2038635" cy="58110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39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7800"/>
            <a:ext cx="9144000" cy="5134403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08111"/>
              </p:ext>
            </p:extLst>
          </p:nvPr>
        </p:nvGraphicFramePr>
        <p:xfrm>
          <a:off x="1943099" y="457200"/>
          <a:ext cx="5257799" cy="30710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Angela Worth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513 Rt. 67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Leeds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101.00-2-67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47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476"/>
            <a:ext cx="9144000" cy="5109492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5590"/>
              </p:ext>
            </p:extLst>
          </p:nvPr>
        </p:nvGraphicFramePr>
        <p:xfrm>
          <a:off x="1943100" y="457200"/>
          <a:ext cx="5257799" cy="30710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Angela Worth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513 Rt. 67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Leeds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101.00-2-67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10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828287"/>
              </p:ext>
            </p:extLst>
          </p:nvPr>
        </p:nvGraphicFramePr>
        <p:xfrm>
          <a:off x="1943100" y="381000"/>
          <a:ext cx="5257799" cy="16130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61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GCSWCD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421 CR56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97.00-3-37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12.28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701"/>
            <a:ext cx="9144000" cy="4344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2724530" cy="50489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084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467951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921677"/>
              </p:ext>
            </p:extLst>
          </p:nvPr>
        </p:nvGraphicFramePr>
        <p:xfrm>
          <a:off x="1943100" y="381000"/>
          <a:ext cx="5257799" cy="16130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61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GCSWCD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421 CR56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97.00-3-37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12.28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568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3224"/>
            <a:ext cx="9144000" cy="4591841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997419"/>
              </p:ext>
            </p:extLst>
          </p:nvPr>
        </p:nvGraphicFramePr>
        <p:xfrm>
          <a:off x="1943100" y="457200"/>
          <a:ext cx="5257799" cy="161306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161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GCSWCD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421 CR56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97.00-3-37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12.28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165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13" y="838201"/>
            <a:ext cx="78431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4876800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1. A</a:t>
            </a:r>
            <a:r>
              <a:rPr lang="en-US" sz="1200" dirty="0" smtClean="0"/>
              <a:t>. </a:t>
            </a:r>
            <a:r>
              <a:rPr lang="en-US" sz="1200" b="1" dirty="0" smtClean="0"/>
              <a:t>Owned and Farmed</a:t>
            </a:r>
            <a:r>
              <a:rPr lang="en-US" sz="1200" dirty="0" smtClean="0"/>
              <a:t>: </a:t>
            </a:r>
            <a:r>
              <a:rPr lang="en-US" sz="1200" u="sng" dirty="0" smtClean="0"/>
              <a:t> 28,260.37</a:t>
            </a:r>
            <a:r>
              <a:rPr lang="en-US" sz="1200" dirty="0" smtClean="0"/>
              <a:t> </a:t>
            </a:r>
            <a:r>
              <a:rPr lang="en-US" sz="1200" u="sng" dirty="0" smtClean="0"/>
              <a:t>acres (</a:t>
            </a:r>
            <a:r>
              <a:rPr lang="en-US" sz="1200" dirty="0" smtClean="0"/>
              <a:t>69.07% of 40,915.55)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B.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Rented to Farmer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</a:rPr>
              <a:t>10,085.68 acres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(24.65 of 40,915.55)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C.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Rented From Another Landowner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</a:rPr>
              <a:t>634.19 acres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(1.55% of 40,915.55)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D.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Not Farmed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u="sng" dirty="0" smtClean="0">
                <a:latin typeface="Times New Roman" pitchFamily="18" charset="0"/>
                <a:cs typeface="Times New Roman" pitchFamily="18" charset="0"/>
              </a:rPr>
              <a:t>19,353.06 acres in the Ag District No. 124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(4.73% of 40,915.55)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2.Number of acres in farms represents the sum of acres owned by farmers and rented by farmers.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3. 2017 Census of Agriculture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4. Ibid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5. Difference between  2012: 38,856.24 acres,  2020: 40,915.55 acres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6. Decrease based on acres reported on 2012 (42,986 acres) and 2017 (34,979)  Census of Agriculture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Approved Ag District No. 124 Following 2019-20 Eight-Year Review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903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816 Parcels</a:t>
            </a:r>
            <a:endParaRPr lang="en-US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752600"/>
            <a:ext cx="838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			</a:t>
            </a:r>
            <a:r>
              <a:rPr lang="en-US" b="1" u="sng" dirty="0" smtClean="0"/>
              <a:t>Acres</a:t>
            </a:r>
          </a:p>
          <a:p>
            <a:r>
              <a:rPr lang="en-US" b="1" dirty="0" smtClean="0"/>
              <a:t>Requests for Inclusion 	</a:t>
            </a:r>
            <a:r>
              <a:rPr lang="en-US" b="1" dirty="0" smtClean="0"/>
              <a:t>1,032.82</a:t>
            </a:r>
            <a:endParaRPr lang="en-US" b="1" dirty="0" smtClean="0"/>
          </a:p>
          <a:p>
            <a:r>
              <a:rPr lang="en-US" b="1" dirty="0" smtClean="0"/>
              <a:t>TOTAL</a:t>
            </a:r>
            <a:r>
              <a:rPr lang="en-US" b="1" dirty="0" smtClean="0"/>
              <a:t>			</a:t>
            </a:r>
            <a:r>
              <a:rPr lang="en-US" b="1" dirty="0" smtClean="0"/>
              <a:t>1,032.82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1066800"/>
            <a:ext cx="4197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 smtClean="0"/>
              <a:t>Proposed additions to Ag District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34290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District:</a:t>
            </a:r>
          </a:p>
          <a:p>
            <a:r>
              <a:rPr lang="en-US" dirty="0" smtClean="0"/>
              <a:t>	</a:t>
            </a:r>
            <a:r>
              <a:rPr lang="en-US" sz="1400" dirty="0" smtClean="0"/>
              <a:t>●</a:t>
            </a:r>
            <a:r>
              <a:rPr lang="en-US" dirty="0"/>
              <a:t>823 Parcels </a:t>
            </a:r>
            <a:r>
              <a:rPr lang="en-US" dirty="0" smtClean="0"/>
              <a:t>, 41,370.69 </a:t>
            </a:r>
            <a:r>
              <a:rPr lang="en-US" dirty="0"/>
              <a:t>acres </a:t>
            </a:r>
            <a:endParaRPr lang="en-US" dirty="0"/>
          </a:p>
          <a:p>
            <a:r>
              <a:rPr lang="en-US" dirty="0" smtClean="0"/>
              <a:t>With proposed additions: </a:t>
            </a:r>
          </a:p>
          <a:p>
            <a:r>
              <a:rPr lang="en-US" dirty="0" smtClean="0"/>
              <a:t>	●</a:t>
            </a:r>
            <a:r>
              <a:rPr lang="en-US" dirty="0" smtClean="0"/>
              <a:t>841 </a:t>
            </a:r>
            <a:r>
              <a:rPr lang="en-US" dirty="0" smtClean="0"/>
              <a:t>Parcels  </a:t>
            </a:r>
            <a:r>
              <a:rPr lang="en-US" dirty="0" smtClean="0"/>
              <a:t>42,403.51 </a:t>
            </a:r>
            <a:r>
              <a:rPr lang="en-US" dirty="0" smtClean="0"/>
              <a:t>acres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678978"/>
            <a:ext cx="4216400" cy="216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4413" y="1266855"/>
            <a:ext cx="25336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6362198" y="3978473"/>
            <a:ext cx="11780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Boehm Farm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914400"/>
            <a:ext cx="6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28800" algn="l"/>
              </a:tabLst>
            </a:pPr>
            <a:endParaRPr lang="en-US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828800" algn="l"/>
              </a:tabLst>
            </a:pP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Public Hearing tentatively December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14, 2022 at 6:15PM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828800"/>
            <a:ext cx="4929187" cy="298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1054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Hannahs</a:t>
            </a:r>
            <a:endParaRPr lang="en-US" dirty="0" smtClean="0"/>
          </a:p>
          <a:p>
            <a:r>
              <a:rPr lang="en-US" dirty="0" smtClean="0"/>
              <a:t>jhannahs@discovergreene.com   </a:t>
            </a:r>
            <a:endParaRPr lang="en-US" dirty="0" smtClean="0"/>
          </a:p>
          <a:p>
            <a:r>
              <a:rPr lang="en-US" dirty="0" smtClean="0"/>
              <a:t>(518)719-3290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438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AFPBs evaluate two factors when making recommendations:</a:t>
            </a:r>
          </a:p>
          <a:p>
            <a:r>
              <a:rPr lang="en-US" dirty="0" smtClean="0"/>
              <a:t> 1) Whether the parcel of land consist predominantly of “viable agricultural land” and </a:t>
            </a:r>
          </a:p>
          <a:p>
            <a:r>
              <a:rPr lang="en-US" dirty="0" smtClean="0"/>
              <a:t>2) Whether the inclusion of the land serve the public interest by assisting in maintaining a viable agricultural industry within the district.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066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Review Processes for Agricultural District</a:t>
            </a:r>
          </a:p>
          <a:p>
            <a:r>
              <a:rPr lang="en-US" dirty="0" smtClean="0"/>
              <a:t>	Annual Review</a:t>
            </a:r>
          </a:p>
          <a:p>
            <a:r>
              <a:rPr lang="en-US" dirty="0" smtClean="0"/>
              <a:t>	Eight Year Review</a:t>
            </a:r>
          </a:p>
          <a:p>
            <a:r>
              <a:rPr lang="en-US" dirty="0" smtClean="0"/>
              <a:t>	(including Requests for Inclusion)</a:t>
            </a: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629" y="3886200"/>
            <a:ext cx="3346017" cy="242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114800" y="5943600"/>
            <a:ext cx="1600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Watershed Agricultural Council </a:t>
            </a:r>
            <a:endParaRPr lang="en-US" sz="8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28600" y="2873989"/>
            <a:ext cx="8305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l"/>
              </a:tabLst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l"/>
              </a:tabLst>
            </a:pPr>
            <a:endParaRPr lang="en-US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288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68983" y="990600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latin typeface="+mj-lt"/>
              </a:rPr>
              <a:t>2022 </a:t>
            </a:r>
            <a:r>
              <a:rPr lang="en-US" sz="2400" b="1" u="sng" dirty="0" smtClean="0">
                <a:latin typeface="+mj-lt"/>
              </a:rPr>
              <a:t>Request for Inclusion Ag District </a:t>
            </a:r>
          </a:p>
          <a:p>
            <a:r>
              <a:rPr lang="en-US" sz="2400" b="1" u="sng" dirty="0" smtClean="0">
                <a:latin typeface="+mj-lt"/>
              </a:rPr>
              <a:t>No. 124 </a:t>
            </a:r>
            <a:endParaRPr lang="en-US" sz="2400" dirty="0" smtClean="0"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388204"/>
              </p:ext>
            </p:extLst>
          </p:nvPr>
        </p:nvGraphicFramePr>
        <p:xfrm>
          <a:off x="76200" y="501640"/>
          <a:ext cx="5257799" cy="602189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Owner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Address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Town/Village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Tax Map ID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Acres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Cornwallville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48.00-2-12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1.1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Cornwallville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48.00-2-50.11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26.20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 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25.60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BM181825 Holdings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 Leon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Macglashan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97.00-1-79.1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210.4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158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Nina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Pfeffer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2620 Rt. 42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Westkill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160.00-2-2.2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2.3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Pound Lane LLC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1294 Rudolph Weir Jr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Earlton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85.00-2-3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85.55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4763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707 Stonebridge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50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Alfred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156 E.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319.5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Route 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49.00-5-1.22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22.3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258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49.00-5-1.21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 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12.08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204 Dunn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49.00-5-1.1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19.9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168 Paddock Rd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49.00-5-17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12.51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Anthony Roman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Paddock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Durham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49.00-5-6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38.00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Manoj</a:t>
                      </a:r>
                      <a:r>
                        <a:rPr lang="en-US" sz="10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000" dirty="0" err="1" smtClean="0">
                          <a:effectLst/>
                          <a:latin typeface="+mj-lt"/>
                        </a:rPr>
                        <a:t>Subudhi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E Hawley Ln.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Hannacroix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29.00-3-18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40.00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28.90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Otto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711 Strone Bridge Rd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33.00-4-21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6.20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071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Angela Worth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513 Rt. 67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Leeds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101.00-2-67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1613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GCSWCD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421 CR56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Windham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97.00-3-37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12.28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5486399" y="2933545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18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Total Parcels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1,032.82 </a:t>
            </a:r>
            <a:r>
              <a:rPr lang="en-US" sz="2400" dirty="0" smtClean="0">
                <a:latin typeface="+mj-lt"/>
              </a:rPr>
              <a:t>total proposed acres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452575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958201"/>
              </p:ext>
            </p:extLst>
          </p:nvPr>
        </p:nvGraphicFramePr>
        <p:xfrm>
          <a:off x="1943100" y="304800"/>
          <a:ext cx="5257799" cy="95400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Cornwallville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48.00-2-50.11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26.20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 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114 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25.60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967225"/>
            <a:ext cx="2467319" cy="8859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31183"/>
            <a:ext cx="2267266" cy="895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" y="2496341"/>
            <a:ext cx="2406349" cy="914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51129" y="2667001"/>
            <a:ext cx="228600" cy="323616"/>
          </a:xfrm>
          <a:prstGeom prst="rect">
            <a:avLst/>
          </a:prstGeom>
          <a:solidFill>
            <a:srgbClr val="FFB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28118"/>
              </p:ext>
            </p:extLst>
          </p:nvPr>
        </p:nvGraphicFramePr>
        <p:xfrm>
          <a:off x="1943100" y="77251"/>
          <a:ext cx="5257799" cy="95400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Cornwallville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48.00-2-50.11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26.20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 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114 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25.60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" y="1676400"/>
            <a:ext cx="9144000" cy="439093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762000"/>
            <a:ext cx="9144000" cy="458916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504090"/>
              </p:ext>
            </p:extLst>
          </p:nvPr>
        </p:nvGraphicFramePr>
        <p:xfrm>
          <a:off x="1943100" y="152400"/>
          <a:ext cx="5257799" cy="95400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051290"/>
                <a:gridCol w="1051290"/>
                <a:gridCol w="1051290"/>
                <a:gridCol w="1215258"/>
                <a:gridCol w="888671"/>
              </a:tblGrid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Cornwallville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1.1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Rockwell Rd.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48.00-2-50.11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26.20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 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  <a:tr h="317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Linda </a:t>
                      </a:r>
                      <a:r>
                        <a:rPr lang="en-US" sz="1000" dirty="0" err="1">
                          <a:effectLst/>
                          <a:latin typeface="+mj-lt"/>
                        </a:rPr>
                        <a:t>Suwara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j-lt"/>
                        </a:rPr>
                        <a:t>114 Rockwell Rd.</a:t>
                      </a:r>
                      <a:endParaRPr lang="en-US" sz="10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  <a:latin typeface="+mj-lt"/>
                        </a:rPr>
                        <a:t>Cornwallville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33.00-4-16.112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j-lt"/>
                        </a:rPr>
                        <a:t>25.60</a:t>
                      </a:r>
                      <a:endParaRPr lang="en-US" sz="1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42" marR="44142" marT="0" marB="0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410200"/>
            <a:ext cx="1219200" cy="1219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18432</TotalTime>
  <Words>935</Words>
  <Application>Microsoft Office PowerPoint</Application>
  <PresentationFormat>On-screen Show (4:3)</PresentationFormat>
  <Paragraphs>429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Constantia</vt:lpstr>
      <vt:lpstr>Times New Roman</vt:lpstr>
      <vt:lpstr>Wingdings 2</vt:lpstr>
      <vt:lpstr>Flow</vt:lpstr>
      <vt:lpstr>                                                                                                                                                            . </vt:lpstr>
      <vt:lpstr>PowerPoint Presentation</vt:lpstr>
      <vt:lpstr>Current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GREENE COUNTY PLANNING BOARD MEETING    June 19, 2019  Greene County Office Building, 411 Main Street, Catskill Room 427 6:30 p.m.</dc:title>
  <dc:creator>rschiafo</dc:creator>
  <cp:lastModifiedBy>James Hannahs</cp:lastModifiedBy>
  <cp:revision>399</cp:revision>
  <cp:lastPrinted>2022-11-09T17:12:39Z</cp:lastPrinted>
  <dcterms:created xsi:type="dcterms:W3CDTF">2019-07-16T13:11:20Z</dcterms:created>
  <dcterms:modified xsi:type="dcterms:W3CDTF">2022-11-09T22:34:13Z</dcterms:modified>
</cp:coreProperties>
</file>