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7" r:id="rId2"/>
    <p:sldId id="306" r:id="rId3"/>
    <p:sldId id="308" r:id="rId4"/>
    <p:sldId id="299" r:id="rId5"/>
    <p:sldId id="272" r:id="rId6"/>
    <p:sldId id="296" r:id="rId7"/>
    <p:sldId id="302" r:id="rId8"/>
    <p:sldId id="303" r:id="rId9"/>
    <p:sldId id="311" r:id="rId10"/>
    <p:sldId id="310" r:id="rId11"/>
    <p:sldId id="313" r:id="rId12"/>
    <p:sldId id="309" r:id="rId13"/>
    <p:sldId id="312" r:id="rId14"/>
    <p:sldId id="305" r:id="rId15"/>
    <p:sldId id="28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32" autoAdjust="0"/>
    <p:restoredTop sz="94660"/>
  </p:normalViewPr>
  <p:slideViewPr>
    <p:cSldViewPr>
      <p:cViewPr varScale="1">
        <p:scale>
          <a:sx n="65" d="100"/>
          <a:sy n="65" d="100"/>
        </p:scale>
        <p:origin x="-124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3120" y="-8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F80365-8388-4826-8430-C68898372667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8E11E-9E5C-4605-BB10-40DBFF260C8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AML Sections 303 (district creation), 303-a (district review), 303-b (annual inclusion of lands) and 303-c (district consolidation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38E11E-9E5C-4605-BB10-40DBFF260C8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AML Sections 303 (district creation), 303-a (district review), 303-b (annual inclusion of lands) and 303-c (district consolidation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38E11E-9E5C-4605-BB10-40DBFF260C8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7F71C-D312-481A-A273-355DC493F086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5FAC0-C302-4102-BC38-D0A476614F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7F71C-D312-481A-A273-355DC493F086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5FAC0-C302-4102-BC38-D0A476614F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7F71C-D312-481A-A273-355DC493F086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5FAC0-C302-4102-BC38-D0A476614F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7F71C-D312-481A-A273-355DC493F086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5FAC0-C302-4102-BC38-D0A476614F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7F71C-D312-481A-A273-355DC493F086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5FAC0-C302-4102-BC38-D0A476614F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7F71C-D312-481A-A273-355DC493F086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5FAC0-C302-4102-BC38-D0A476614F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7F71C-D312-481A-A273-355DC493F086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5FAC0-C302-4102-BC38-D0A476614F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7F71C-D312-481A-A273-355DC493F086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5FAC0-C302-4102-BC38-D0A476614F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7F71C-D312-481A-A273-355DC493F086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5FAC0-C302-4102-BC38-D0A476614F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7F71C-D312-481A-A273-355DC493F086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5FAC0-C302-4102-BC38-D0A476614F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7F71C-D312-481A-A273-355DC493F086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155FAC0-C302-4102-BC38-D0A476614F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4E7F71C-D312-481A-A273-355DC493F086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155FAC0-C302-4102-BC38-D0A476614F6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8077200" cy="18288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                                                                                                                                           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3786" y="5711228"/>
            <a:ext cx="519976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33400" y="609600"/>
            <a:ext cx="8382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GREENE COUNTY                      </a:t>
            </a:r>
            <a:br>
              <a:rPr lang="en-US" sz="2800" b="1" dirty="0" smtClean="0"/>
            </a:br>
            <a:r>
              <a:rPr lang="en-US" sz="2800" b="1" dirty="0" smtClean="0"/>
              <a:t>AGRICULTURAL FARMLAND PROTECTION BOARD  MEETING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November 16, 2020 </a:t>
            </a:r>
            <a:br>
              <a:rPr lang="en-US" sz="2800" dirty="0" smtClean="0"/>
            </a:br>
            <a:r>
              <a:rPr lang="en-US" sz="2800" dirty="0" smtClean="0"/>
              <a:t>Agroforestry Center</a:t>
            </a:r>
            <a:br>
              <a:rPr lang="en-US" sz="2800" dirty="0" smtClean="0"/>
            </a:br>
            <a:r>
              <a:rPr lang="en-US" sz="2800" dirty="0" smtClean="0"/>
              <a:t>6055 NY-23, Acra, NY </a:t>
            </a:r>
            <a:br>
              <a:rPr lang="en-US" sz="2800" dirty="0" smtClean="0"/>
            </a:br>
            <a:r>
              <a:rPr lang="en-US" sz="2800" dirty="0" smtClean="0"/>
              <a:t>6:30 PM</a:t>
            </a:r>
            <a:endParaRPr lang="en-US" sz="2800" dirty="0"/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124200"/>
            <a:ext cx="4159139" cy="2091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8001000" y="5257800"/>
            <a:ext cx="679994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" dirty="0" smtClean="0"/>
              <a:t>CCE-CG Photo</a:t>
            </a:r>
            <a:endParaRPr lang="en-US" sz="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4267200" cy="1037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2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399" y="1143000"/>
            <a:ext cx="8989171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0200"/>
            <a:ext cx="9232900" cy="473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52400" y="381000"/>
            <a:ext cx="6248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48.02-1-32 </a:t>
            </a:r>
            <a:endParaRPr lang="en-US" b="1" dirty="0" smtClean="0"/>
          </a:p>
          <a:p>
            <a:r>
              <a:rPr lang="en-US" b="1" u="sng" dirty="0" smtClean="0"/>
              <a:t>Wellsboro </a:t>
            </a:r>
            <a:r>
              <a:rPr lang="en-US" b="1" u="sng" dirty="0" err="1" smtClean="0"/>
              <a:t>channery</a:t>
            </a:r>
            <a:r>
              <a:rPr lang="en-US" b="1" u="sng" dirty="0" smtClean="0"/>
              <a:t> loam, 3 to 8 percent slope</a:t>
            </a:r>
          </a:p>
          <a:p>
            <a:r>
              <a:rPr lang="en-US" b="1" u="sng" dirty="0" err="1" smtClean="0"/>
              <a:t>Suny</a:t>
            </a:r>
            <a:r>
              <a:rPr lang="en-US" b="1" u="sng" dirty="0" smtClean="0"/>
              <a:t> gravelly silt loam, very stony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990600"/>
            <a:ext cx="3705225" cy="1479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2209800"/>
            <a:ext cx="6153150" cy="354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500" y="1447800"/>
            <a:ext cx="9207500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04800" y="304800"/>
            <a:ext cx="7391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10.00-2-30 </a:t>
            </a:r>
            <a:r>
              <a:rPr lang="en-US" b="1" u="sng" dirty="0" err="1" smtClean="0"/>
              <a:t>McCafferty</a:t>
            </a:r>
            <a:r>
              <a:rPr lang="en-US" b="1" u="sng" dirty="0" smtClean="0"/>
              <a:t> (</a:t>
            </a:r>
            <a:r>
              <a:rPr lang="en-US" b="1" u="sng" dirty="0" err="1" smtClean="0"/>
              <a:t>Zezza</a:t>
            </a:r>
            <a:r>
              <a:rPr lang="en-US" b="1" u="sng" dirty="0" smtClean="0"/>
              <a:t>)</a:t>
            </a:r>
            <a:endParaRPr lang="en-US" b="1" dirty="0" smtClean="0"/>
          </a:p>
          <a:p>
            <a:r>
              <a:rPr lang="en-US" b="1" u="sng" dirty="0" err="1" smtClean="0"/>
              <a:t>Mardin</a:t>
            </a:r>
            <a:r>
              <a:rPr lang="en-US" b="1" u="sng" dirty="0" smtClean="0"/>
              <a:t> gravelly silt loam, 8 to 15 percent slope</a:t>
            </a:r>
          </a:p>
          <a:p>
            <a:r>
              <a:rPr lang="en-US" b="1" u="sng" dirty="0" smtClean="0"/>
              <a:t>Volusia </a:t>
            </a:r>
            <a:r>
              <a:rPr lang="en-US" b="1" u="sng" dirty="0" err="1" smtClean="0"/>
              <a:t>channery</a:t>
            </a:r>
            <a:r>
              <a:rPr lang="en-US" b="1" u="sng" dirty="0" smtClean="0"/>
              <a:t> loam, 3 to 8 percent slope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1752600"/>
            <a:ext cx="8382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			</a:t>
            </a:r>
            <a:r>
              <a:rPr lang="en-US" b="1" u="sng" dirty="0" smtClean="0"/>
              <a:t>Acres</a:t>
            </a:r>
          </a:p>
          <a:p>
            <a:r>
              <a:rPr lang="en-US" b="1" dirty="0" smtClean="0"/>
              <a:t>Requests for Inclusion 	 42.21  </a:t>
            </a:r>
          </a:p>
          <a:p>
            <a:r>
              <a:rPr lang="en-US" b="1" dirty="0" smtClean="0"/>
              <a:t>Parcel Mergers 		 </a:t>
            </a:r>
            <a:r>
              <a:rPr lang="en-US" b="1" u="sng" dirty="0" smtClean="0"/>
              <a:t>27.59</a:t>
            </a:r>
          </a:p>
          <a:p>
            <a:r>
              <a:rPr lang="en-US" b="1" dirty="0" smtClean="0"/>
              <a:t>TOTAL			 69.80</a:t>
            </a:r>
          </a:p>
          <a:p>
            <a:endParaRPr lang="en-US" b="1" dirty="0" smtClean="0"/>
          </a:p>
          <a:p>
            <a:endParaRPr lang="en-US" dirty="0" smtClean="0"/>
          </a:p>
          <a:p>
            <a:r>
              <a:rPr lang="en-US" dirty="0" smtClean="0"/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533400" y="1066800"/>
            <a:ext cx="41973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u="sng" dirty="0" smtClean="0"/>
              <a:t>Proposed additions to Ag District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5982529"/>
            <a:ext cx="4267200" cy="875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838200" y="3429000"/>
            <a:ext cx="472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Current District:</a:t>
            </a:r>
          </a:p>
          <a:p>
            <a:r>
              <a:rPr lang="en-US" dirty="0" smtClean="0"/>
              <a:t>	</a:t>
            </a:r>
            <a:r>
              <a:rPr lang="en-US" sz="1400" dirty="0" smtClean="0">
                <a:latin typeface="Calibri"/>
              </a:rPr>
              <a:t>●</a:t>
            </a:r>
            <a:r>
              <a:rPr lang="en-US" dirty="0" smtClean="0"/>
              <a:t>816 parcel, 40,915.55</a:t>
            </a:r>
          </a:p>
          <a:p>
            <a:r>
              <a:rPr lang="en-US" dirty="0" smtClean="0"/>
              <a:t>With proposed additions: </a:t>
            </a:r>
          </a:p>
          <a:p>
            <a:r>
              <a:rPr lang="en-US" dirty="0" smtClean="0"/>
              <a:t>	</a:t>
            </a:r>
            <a:r>
              <a:rPr lang="en-US" sz="1400" dirty="0" smtClean="0">
                <a:latin typeface="Calibri"/>
              </a:rPr>
              <a:t>●</a:t>
            </a:r>
            <a:r>
              <a:rPr lang="en-US" dirty="0" smtClean="0"/>
              <a:t>819 Parcel  40,985.35</a:t>
            </a:r>
            <a:endParaRPr lang="en-US" dirty="0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048000"/>
            <a:ext cx="4216400" cy="2165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914400"/>
            <a:ext cx="6172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1828800" algn="l"/>
              </a:tabLst>
            </a:pPr>
            <a:endParaRPr lang="en-US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1828800" algn="l"/>
              </a:tabLst>
            </a:pPr>
            <a:r>
              <a:rPr lang="en-US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Public Hearing tentatively December 16, 2020 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6076327"/>
            <a:ext cx="3810000" cy="781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1828800"/>
            <a:ext cx="4929187" cy="2987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81000" y="5105400"/>
            <a:ext cx="373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Rich Schiafo</a:t>
            </a:r>
          </a:p>
          <a:p>
            <a:r>
              <a:rPr lang="en-US" dirty="0" smtClean="0"/>
              <a:t>rschiafo@discovergreene.com   </a:t>
            </a:r>
          </a:p>
          <a:p>
            <a:r>
              <a:rPr lang="en-US" dirty="0" smtClean="0"/>
              <a:t>(518)719-3290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83820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Agenda</a:t>
            </a:r>
            <a:endParaRPr lang="en-US" sz="2400" b="1" u="sng" dirty="0"/>
          </a:p>
        </p:txBody>
      </p:sp>
      <p:pic>
        <p:nvPicPr>
          <p:cNvPr id="3686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114800"/>
            <a:ext cx="8072438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6170130"/>
            <a:ext cx="3352800" cy="687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28600" y="6248400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Stoneledge</a:t>
            </a:r>
            <a:r>
              <a:rPr lang="en-US" sz="1200" dirty="0" smtClean="0"/>
              <a:t> Farm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762000" y="1600200"/>
            <a:ext cx="7391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Review and discussion of 2020 Requests for Inclusion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Scheduling of Public Hearing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Nomination for replacement Henry Boehm (farmer representative)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813" y="838201"/>
            <a:ext cx="7843187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33400" y="4876800"/>
            <a:ext cx="7772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1. A</a:t>
            </a:r>
            <a:r>
              <a:rPr lang="en-US" sz="1200" dirty="0" smtClean="0"/>
              <a:t>. </a:t>
            </a:r>
            <a:r>
              <a:rPr lang="en-US" sz="1200" b="1" dirty="0" smtClean="0"/>
              <a:t>Owned and Farmed</a:t>
            </a:r>
            <a:r>
              <a:rPr lang="en-US" sz="1200" dirty="0" smtClean="0"/>
              <a:t>: </a:t>
            </a:r>
            <a:r>
              <a:rPr lang="en-US" sz="1200" u="sng" dirty="0" smtClean="0"/>
              <a:t> 28,260.37</a:t>
            </a:r>
            <a:r>
              <a:rPr lang="en-US" sz="1200" dirty="0" smtClean="0"/>
              <a:t> </a:t>
            </a:r>
            <a:r>
              <a:rPr lang="en-US" sz="1200" u="sng" dirty="0" smtClean="0"/>
              <a:t>acres (</a:t>
            </a:r>
            <a:r>
              <a:rPr lang="en-US" sz="1200" dirty="0" smtClean="0"/>
              <a:t>69.07% of 40,915.55)</a:t>
            </a: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   B. 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Rented to Farmer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200" u="sng" dirty="0" smtClean="0">
                <a:latin typeface="Times New Roman" pitchFamily="18" charset="0"/>
                <a:cs typeface="Times New Roman" pitchFamily="18" charset="0"/>
              </a:rPr>
              <a:t>10,085.68 acres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(24.65 of 40,915.55)</a:t>
            </a: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   C. 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Rented From Another Landowner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1200" u="sng" dirty="0" smtClean="0">
                <a:latin typeface="Times New Roman" pitchFamily="18" charset="0"/>
                <a:cs typeface="Times New Roman" pitchFamily="18" charset="0"/>
              </a:rPr>
              <a:t>634.19 acres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(1.55% of 40,915.55)</a:t>
            </a: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   D. 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Not Farmed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u="sng" dirty="0" smtClean="0">
                <a:latin typeface="Times New Roman" pitchFamily="18" charset="0"/>
                <a:cs typeface="Times New Roman" pitchFamily="18" charset="0"/>
              </a:rPr>
              <a:t>19,353.06 acres in the Ag District No. 124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(4.73% of 40,915.55)</a:t>
            </a: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2.Number of acres in farms represents the sum of acres owned by farmers and rented by farmers.</a:t>
            </a: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3. 2017 Census of Agriculture</a:t>
            </a: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4. Ibid</a:t>
            </a: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5. Difference between  2012: 38,856.24 acres,  2020: 40,915.55 acres</a:t>
            </a: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6. Decrease based on acres reported on 2012 (42,986 acres) and 2017 (34,979)  Census of Agriculture 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457200"/>
            <a:ext cx="72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Approved Ag District No. 124 Following 2019-20 Eight-Year Review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4572000"/>
            <a:ext cx="9037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816 Parcels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438400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AFPBs evaluate two factors when making recommendations:</a:t>
            </a:r>
          </a:p>
          <a:p>
            <a:r>
              <a:rPr lang="en-US" dirty="0" smtClean="0"/>
              <a:t> 1) Whether the parcel of land consist predominantly of “viable agricultural land” and </a:t>
            </a:r>
          </a:p>
          <a:p>
            <a:r>
              <a:rPr lang="en-US" dirty="0" smtClean="0"/>
              <a:t>2) Whether the inclusion of the land serve the public interest by assisting in maintaining a viable agricultural industry within the district.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33400" y="1066800"/>
            <a:ext cx="5257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smtClean="0"/>
              <a:t>Review Processes for Agricultural District</a:t>
            </a:r>
          </a:p>
          <a:p>
            <a:r>
              <a:rPr lang="en-US" dirty="0" smtClean="0"/>
              <a:t>	Annual Review</a:t>
            </a:r>
          </a:p>
          <a:p>
            <a:r>
              <a:rPr lang="en-US" dirty="0" smtClean="0"/>
              <a:t>	Eight Year Review</a:t>
            </a:r>
          </a:p>
          <a:p>
            <a:r>
              <a:rPr lang="en-US" dirty="0" smtClean="0"/>
              <a:t>	(including Requests for Inclusion)</a:t>
            </a:r>
          </a:p>
        </p:txBody>
      </p:sp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4629" y="3886200"/>
            <a:ext cx="3346017" cy="242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6248296"/>
            <a:ext cx="2971800" cy="609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114800" y="5943600"/>
            <a:ext cx="1600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Watershed Agricultural Council 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228600" y="2896076"/>
            <a:ext cx="8686800" cy="1492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endParaRPr lang="en-US" sz="1600" dirty="0" smtClean="0"/>
          </a:p>
          <a:p>
            <a:r>
              <a:rPr lang="en-US" sz="1600" dirty="0" smtClean="0"/>
              <a:t> 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16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16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228600" y="2873989"/>
            <a:ext cx="83058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28800" algn="l"/>
              </a:tabLst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28800" algn="l"/>
              </a:tabLst>
            </a:pPr>
            <a:endParaRPr lang="en-US" sz="12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28800" algn="l"/>
              </a:tabLst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6185763"/>
            <a:ext cx="3276600" cy="67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81000" y="762001"/>
            <a:ext cx="807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/>
              <a:t>2020 Request for Inclusion Ag District No. 124 </a:t>
            </a:r>
            <a:endParaRPr lang="en-US" sz="2400" dirty="0" smtClean="0"/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3657600"/>
            <a:ext cx="4114801" cy="3104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800600" y="5562600"/>
            <a:ext cx="2057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Cunningham Farm 2017</a:t>
            </a:r>
            <a:endParaRPr lang="en-US" sz="1200" dirty="0"/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1152438"/>
            <a:ext cx="7162800" cy="2434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609600"/>
            <a:ext cx="75438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 smtClean="0"/>
              <a:t>2020 Parcel Mergers Ag District No. 124</a:t>
            </a:r>
          </a:p>
          <a:p>
            <a:endParaRPr lang="en-US" dirty="0" smtClean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6138863"/>
            <a:ext cx="350520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4324350"/>
            <a:ext cx="253365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505200" y="5791200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Boehm Farm</a:t>
            </a:r>
            <a:endParaRPr lang="en-US" sz="1200" dirty="0"/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1143000"/>
            <a:ext cx="71437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990600" y="3048000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These parcels should have this additional acreage added in the AG124 2020 Annual Review. These were due to parcel mergers that a portion of the parcels were not in AG124 after the 2019 8 year review.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66800" y="251460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Total 27.59 acres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838200"/>
            <a:ext cx="891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8382000" cy="6364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6123230"/>
            <a:ext cx="3581400" cy="734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6138864"/>
            <a:ext cx="3505200" cy="719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0012"/>
            <a:ext cx="9144000" cy="542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8600" y="1752600"/>
            <a:ext cx="9568795" cy="480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33400" y="533400"/>
            <a:ext cx="8153400" cy="121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39.00-4-53</a:t>
            </a:r>
            <a:endParaRPr lang="en-US" dirty="0" smtClean="0"/>
          </a:p>
          <a:p>
            <a:r>
              <a:rPr lang="en-US" b="1" u="sng" dirty="0" err="1" smtClean="0"/>
              <a:t>Arnot-Lordstown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channery</a:t>
            </a:r>
            <a:r>
              <a:rPr lang="en-US" b="1" u="sng" dirty="0" smtClean="0"/>
              <a:t> silt loam, rolling</a:t>
            </a:r>
            <a:endParaRPr lang="en-US" dirty="0" smtClean="0"/>
          </a:p>
          <a:p>
            <a:r>
              <a:rPr lang="en-US" b="1" u="sng" dirty="0" err="1" smtClean="0"/>
              <a:t>Arnot-Lordstown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channery</a:t>
            </a:r>
            <a:r>
              <a:rPr lang="en-US" b="1" u="sng" dirty="0" smtClean="0"/>
              <a:t> silt loam, 3 to 8 percent slope</a:t>
            </a:r>
            <a:endParaRPr lang="en-US" dirty="0" smtClean="0"/>
          </a:p>
          <a:p>
            <a:r>
              <a:rPr lang="en-US" dirty="0" smtClean="0"/>
              <a:t>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17050</TotalTime>
  <Words>418</Words>
  <Application>Microsoft Office PowerPoint</Application>
  <PresentationFormat>On-screen Show (4:3)</PresentationFormat>
  <Paragraphs>76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Flow</vt:lpstr>
      <vt:lpstr>                                                                                                                                                            .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GREENE COUNTY PLANNING BOARD MEETING    June 19, 2019  Greene County Office Building, 411 Main Street, Catskill Room 427 6:30 p.m.</dc:title>
  <dc:creator>rschiafo</dc:creator>
  <cp:lastModifiedBy>rschiafo</cp:lastModifiedBy>
  <cp:revision>342</cp:revision>
  <dcterms:created xsi:type="dcterms:W3CDTF">2019-07-16T13:11:20Z</dcterms:created>
  <dcterms:modified xsi:type="dcterms:W3CDTF">2020-12-01T21:12:46Z</dcterms:modified>
</cp:coreProperties>
</file>