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8.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6"/>
    <p:sldMasterId id="2147483654" r:id="rId7"/>
    <p:sldMasterId id="2147483657" r:id="rId8"/>
    <p:sldMasterId id="2147483695" r:id="rId9"/>
    <p:sldMasterId id="2147483747" r:id="rId10"/>
  </p:sldMasterIdLst>
  <p:notesMasterIdLst>
    <p:notesMasterId r:id="rId55"/>
  </p:notesMasterIdLst>
  <p:handoutMasterIdLst>
    <p:handoutMasterId r:id="rId56"/>
  </p:handoutMasterIdLst>
  <p:sldIdLst>
    <p:sldId id="1343" r:id="rId11"/>
    <p:sldId id="1531" r:id="rId12"/>
    <p:sldId id="1391" r:id="rId13"/>
    <p:sldId id="1392" r:id="rId14"/>
    <p:sldId id="1438" r:id="rId15"/>
    <p:sldId id="1424" r:id="rId16"/>
    <p:sldId id="1425" r:id="rId17"/>
    <p:sldId id="1426" r:id="rId18"/>
    <p:sldId id="1397" r:id="rId19"/>
    <p:sldId id="1399" r:id="rId20"/>
    <p:sldId id="1428" r:id="rId21"/>
    <p:sldId id="1401" r:id="rId22"/>
    <p:sldId id="1402" r:id="rId23"/>
    <p:sldId id="1403" r:id="rId24"/>
    <p:sldId id="1409" r:id="rId25"/>
    <p:sldId id="1410" r:id="rId26"/>
    <p:sldId id="1411" r:id="rId27"/>
    <p:sldId id="1434" r:id="rId28"/>
    <p:sldId id="1554" r:id="rId29"/>
    <p:sldId id="1573" r:id="rId30"/>
    <p:sldId id="1574" r:id="rId31"/>
    <p:sldId id="1580" r:id="rId32"/>
    <p:sldId id="1576" r:id="rId33"/>
    <p:sldId id="1577" r:id="rId34"/>
    <p:sldId id="1578" r:id="rId35"/>
    <p:sldId id="1579" r:id="rId36"/>
    <p:sldId id="1439" r:id="rId37"/>
    <p:sldId id="1440" r:id="rId38"/>
    <p:sldId id="1441" r:id="rId39"/>
    <p:sldId id="1442" r:id="rId40"/>
    <p:sldId id="1443" r:id="rId41"/>
    <p:sldId id="1444" r:id="rId42"/>
    <p:sldId id="1445" r:id="rId43"/>
    <p:sldId id="1447" r:id="rId44"/>
    <p:sldId id="1446" r:id="rId45"/>
    <p:sldId id="1448" r:id="rId46"/>
    <p:sldId id="1449" r:id="rId47"/>
    <p:sldId id="1450" r:id="rId48"/>
    <p:sldId id="1451" r:id="rId49"/>
    <p:sldId id="1492" r:id="rId50"/>
    <p:sldId id="1493" r:id="rId51"/>
    <p:sldId id="1494" r:id="rId52"/>
    <p:sldId id="1495" r:id="rId53"/>
    <p:sldId id="1388" r:id="rId54"/>
  </p:sldIdLst>
  <p:sldSz cx="9144000" cy="6858000" type="screen4x3"/>
  <p:notesSz cx="6934200" cy="9220200"/>
  <p:defaultTextStyle>
    <a:defPPr>
      <a:defRPr lang="en-US"/>
    </a:defPPr>
    <a:lvl1pPr algn="l" rtl="0" eaLnBrk="0" fontAlgn="base" hangingPunct="0">
      <a:spcBef>
        <a:spcPct val="0"/>
      </a:spcBef>
      <a:spcAft>
        <a:spcPct val="0"/>
      </a:spcAft>
      <a:defRPr sz="1400" b="1" kern="1200">
        <a:solidFill>
          <a:schemeClr val="accent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1400" b="1" kern="1200">
        <a:solidFill>
          <a:schemeClr val="accent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1400" b="1" kern="1200">
        <a:solidFill>
          <a:schemeClr val="accent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1400" b="1" kern="1200">
        <a:solidFill>
          <a:schemeClr val="accent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1400" b="1" kern="1200">
        <a:solidFill>
          <a:schemeClr val="accent1"/>
        </a:solidFill>
        <a:latin typeface="Arial" panose="020B0604020202020204" pitchFamily="34" charset="0"/>
        <a:ea typeface="ヒラギノ角ゴ Pro W3"/>
        <a:cs typeface="ヒラギノ角ゴ Pro W3"/>
      </a:defRPr>
    </a:lvl5pPr>
    <a:lvl6pPr marL="2286000" algn="l" defTabSz="914400" rtl="0" eaLnBrk="1" latinLnBrk="0" hangingPunct="1">
      <a:defRPr sz="1400" b="1" kern="1200">
        <a:solidFill>
          <a:schemeClr val="accent1"/>
        </a:solidFill>
        <a:latin typeface="Arial" panose="020B0604020202020204" pitchFamily="34" charset="0"/>
        <a:ea typeface="ヒラギノ角ゴ Pro W3"/>
        <a:cs typeface="ヒラギノ角ゴ Pro W3"/>
      </a:defRPr>
    </a:lvl6pPr>
    <a:lvl7pPr marL="2743200" algn="l" defTabSz="914400" rtl="0" eaLnBrk="1" latinLnBrk="0" hangingPunct="1">
      <a:defRPr sz="1400" b="1" kern="1200">
        <a:solidFill>
          <a:schemeClr val="accent1"/>
        </a:solidFill>
        <a:latin typeface="Arial" panose="020B0604020202020204" pitchFamily="34" charset="0"/>
        <a:ea typeface="ヒラギノ角ゴ Pro W3"/>
        <a:cs typeface="ヒラギノ角ゴ Pro W3"/>
      </a:defRPr>
    </a:lvl7pPr>
    <a:lvl8pPr marL="3200400" algn="l" defTabSz="914400" rtl="0" eaLnBrk="1" latinLnBrk="0" hangingPunct="1">
      <a:defRPr sz="1400" b="1" kern="1200">
        <a:solidFill>
          <a:schemeClr val="accent1"/>
        </a:solidFill>
        <a:latin typeface="Arial" panose="020B0604020202020204" pitchFamily="34" charset="0"/>
        <a:ea typeface="ヒラギノ角ゴ Pro W3"/>
        <a:cs typeface="ヒラギノ角ゴ Pro W3"/>
      </a:defRPr>
    </a:lvl8pPr>
    <a:lvl9pPr marL="3657600" algn="l" defTabSz="914400" rtl="0" eaLnBrk="1" latinLnBrk="0" hangingPunct="1">
      <a:defRPr sz="1400" b="1" kern="1200">
        <a:solidFill>
          <a:schemeClr val="accent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FF"/>
    <a:srgbClr val="009999"/>
    <a:srgbClr val="00FF99"/>
    <a:srgbClr val="00FFCC"/>
    <a:srgbClr val="FF3300"/>
    <a:srgbClr val="D8E0E2"/>
    <a:srgbClr val="003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AF07E-02B5-4583-A5B6-642EA3BC941E}" v="24" dt="2018-07-18T14:36:09.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8647" autoAdjust="0"/>
  </p:normalViewPr>
  <p:slideViewPr>
    <p:cSldViewPr>
      <p:cViewPr>
        <p:scale>
          <a:sx n="75" d="100"/>
          <a:sy n="75" d="100"/>
        </p:scale>
        <p:origin x="-883"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handoutMaster" Target="handoutMasters/handoutMaster1.xml"/><Relationship Id="rId8" Type="http://schemas.openxmlformats.org/officeDocument/2006/relationships/slideMaster" Target="slideMasters/slideMaster3.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64302059496568"/>
          <c:y val="0.23076923076923078"/>
          <c:w val="0.51029748283752863"/>
          <c:h val="0.65976331360946749"/>
        </c:manualLayout>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txPr>
    <a:bodyPr/>
    <a:lstStyle/>
    <a:p>
      <a:pPr>
        <a:defRPr sz="800" b="0" i="0" u="none" strike="noStrike" baseline="0">
          <a:solidFill>
            <a:srgbClr val="333333"/>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64302059496568"/>
          <c:y val="0.23076923076923078"/>
          <c:w val="0.51029748283752863"/>
          <c:h val="0.65976331360946749"/>
        </c:manualLayout>
      </c:layout>
      <c:pieChart>
        <c:varyColors val="1"/>
        <c:ser>
          <c:idx val="0"/>
          <c:order val="0"/>
          <c:spPr>
            <a:solidFill>
              <a:srgbClr val="9999FF"/>
            </a:solidFill>
            <a:ln w="25400">
              <a:noFill/>
            </a:ln>
          </c:spPr>
          <c:dPt>
            <c:idx val="0"/>
            <c:bubble3D val="0"/>
            <c:extLst xmlns:c16r2="http://schemas.microsoft.com/office/drawing/2015/06/chart">
              <c:ext xmlns:c16="http://schemas.microsoft.com/office/drawing/2014/chart" uri="{C3380CC4-5D6E-409C-BE32-E72D297353CC}">
                <c16:uniqueId val="{00000000-9745-4BE5-B700-B914168C0652}"/>
              </c:ext>
            </c:extLst>
          </c:dPt>
          <c:dPt>
            <c:idx val="1"/>
            <c:bubble3D val="0"/>
            <c:spPr>
              <a:solidFill>
                <a:srgbClr val="993366"/>
              </a:solidFill>
              <a:ln w="25400">
                <a:noFill/>
              </a:ln>
            </c:spPr>
            <c:extLst xmlns:c16r2="http://schemas.microsoft.com/office/drawing/2015/06/chart">
              <c:ext xmlns:c16="http://schemas.microsoft.com/office/drawing/2014/chart" uri="{C3380CC4-5D6E-409C-BE32-E72D297353CC}">
                <c16:uniqueId val="{00000002-9745-4BE5-B700-B914168C0652}"/>
              </c:ext>
            </c:extLst>
          </c:dPt>
          <c:dPt>
            <c:idx val="2"/>
            <c:bubble3D val="0"/>
            <c:spPr>
              <a:solidFill>
                <a:srgbClr val="C0C0C0"/>
              </a:solidFill>
              <a:ln w="25400">
                <a:noFill/>
              </a:ln>
            </c:spPr>
            <c:extLst xmlns:c16r2="http://schemas.microsoft.com/office/drawing/2015/06/chart">
              <c:ext xmlns:c16="http://schemas.microsoft.com/office/drawing/2014/chart" uri="{C3380CC4-5D6E-409C-BE32-E72D297353CC}">
                <c16:uniqueId val="{00000004-9745-4BE5-B700-B914168C0652}"/>
              </c:ext>
            </c:extLst>
          </c:dPt>
          <c:dPt>
            <c:idx val="3"/>
            <c:bubble3D val="0"/>
            <c:spPr>
              <a:solidFill>
                <a:srgbClr val="CCFFFF"/>
              </a:solidFill>
              <a:ln w="25400">
                <a:noFill/>
              </a:ln>
            </c:spPr>
            <c:extLst xmlns:c16r2="http://schemas.microsoft.com/office/drawing/2015/06/chart">
              <c:ext xmlns:c16="http://schemas.microsoft.com/office/drawing/2014/chart" uri="{C3380CC4-5D6E-409C-BE32-E72D297353CC}">
                <c16:uniqueId val="{00000006-9745-4BE5-B700-B914168C0652}"/>
              </c:ext>
            </c:extLst>
          </c:dPt>
          <c:dPt>
            <c:idx val="4"/>
            <c:bubble3D val="0"/>
            <c:spPr>
              <a:solidFill>
                <a:srgbClr val="660066"/>
              </a:solidFill>
              <a:ln w="25400">
                <a:noFill/>
              </a:ln>
            </c:spPr>
            <c:extLst xmlns:c16r2="http://schemas.microsoft.com/office/drawing/2015/06/chart">
              <c:ext xmlns:c16="http://schemas.microsoft.com/office/drawing/2014/chart" uri="{C3380CC4-5D6E-409C-BE32-E72D297353CC}">
                <c16:uniqueId val="{00000008-9745-4BE5-B700-B914168C0652}"/>
              </c:ext>
            </c:extLst>
          </c:dPt>
          <c:dPt>
            <c:idx val="5"/>
            <c:bubble3D val="0"/>
            <c:spPr>
              <a:solidFill>
                <a:srgbClr val="FF8080"/>
              </a:solidFill>
              <a:ln w="25400">
                <a:noFill/>
              </a:ln>
            </c:spPr>
            <c:extLst xmlns:c16r2="http://schemas.microsoft.com/office/drawing/2015/06/chart">
              <c:ext xmlns:c16="http://schemas.microsoft.com/office/drawing/2014/chart" uri="{C3380CC4-5D6E-409C-BE32-E72D297353CC}">
                <c16:uniqueId val="{0000000A-9745-4BE5-B700-B914168C0652}"/>
              </c:ext>
            </c:extLst>
          </c:dPt>
          <c:dPt>
            <c:idx val="6"/>
            <c:bubble3D val="0"/>
            <c:spPr>
              <a:solidFill>
                <a:srgbClr val="0066CC"/>
              </a:solidFill>
              <a:ln w="25400">
                <a:noFill/>
              </a:ln>
            </c:spPr>
            <c:extLst xmlns:c16r2="http://schemas.microsoft.com/office/drawing/2015/06/chart">
              <c:ext xmlns:c16="http://schemas.microsoft.com/office/drawing/2014/chart" uri="{C3380CC4-5D6E-409C-BE32-E72D297353CC}">
                <c16:uniqueId val="{0000000C-9745-4BE5-B700-B914168C0652}"/>
              </c:ext>
            </c:extLst>
          </c:dPt>
          <c:dPt>
            <c:idx val="7"/>
            <c:bubble3D val="0"/>
            <c:spPr>
              <a:solidFill>
                <a:srgbClr val="CCCCFF"/>
              </a:solidFill>
              <a:ln w="25400">
                <a:noFill/>
              </a:ln>
            </c:spPr>
            <c:extLst xmlns:c16r2="http://schemas.microsoft.com/office/drawing/2015/06/chart">
              <c:ext xmlns:c16="http://schemas.microsoft.com/office/drawing/2014/chart" uri="{C3380CC4-5D6E-409C-BE32-E72D297353CC}">
                <c16:uniqueId val="{0000000E-9745-4BE5-B700-B914168C0652}"/>
              </c:ext>
            </c:extLst>
          </c:dPt>
          <c:dPt>
            <c:idx val="8"/>
            <c:bubble3D val="0"/>
            <c:spPr>
              <a:solidFill>
                <a:srgbClr val="000080"/>
              </a:solidFill>
              <a:ln w="25400">
                <a:noFill/>
              </a:ln>
            </c:spPr>
            <c:extLst xmlns:c16r2="http://schemas.microsoft.com/office/drawing/2015/06/chart">
              <c:ext xmlns:c16="http://schemas.microsoft.com/office/drawing/2014/chart" uri="{C3380CC4-5D6E-409C-BE32-E72D297353CC}">
                <c16:uniqueId val="{00000010-9745-4BE5-B700-B914168C0652}"/>
              </c:ext>
            </c:extLst>
          </c:dPt>
          <c:dPt>
            <c:idx val="9"/>
            <c:bubble3D val="0"/>
            <c:spPr>
              <a:solidFill>
                <a:srgbClr val="339966"/>
              </a:solidFill>
              <a:ln w="25400">
                <a:noFill/>
              </a:ln>
            </c:spPr>
            <c:extLst xmlns:c16r2="http://schemas.microsoft.com/office/drawing/2015/06/chart">
              <c:ext xmlns:c16="http://schemas.microsoft.com/office/drawing/2014/chart" uri="{C3380CC4-5D6E-409C-BE32-E72D297353CC}">
                <c16:uniqueId val="{00000012-9745-4BE5-B700-B914168C0652}"/>
              </c:ext>
            </c:extLst>
          </c:dPt>
          <c:dPt>
            <c:idx val="10"/>
            <c:bubble3D val="0"/>
            <c:spPr>
              <a:solidFill>
                <a:srgbClr val="FFCC00"/>
              </a:solidFill>
              <a:ln w="25400">
                <a:noFill/>
              </a:ln>
            </c:spPr>
            <c:extLst xmlns:c16r2="http://schemas.microsoft.com/office/drawing/2015/06/chart">
              <c:ext xmlns:c16="http://schemas.microsoft.com/office/drawing/2014/chart" uri="{C3380CC4-5D6E-409C-BE32-E72D297353CC}">
                <c16:uniqueId val="{00000014-9745-4BE5-B700-B914168C0652}"/>
              </c:ext>
            </c:extLst>
          </c:dPt>
          <c:dLbls>
            <c:dLbl>
              <c:idx val="0"/>
              <c:layout>
                <c:manualLayout>
                  <c:x val="-0.13519739094398098"/>
                  <c:y val="-8.3070089611579634E-3"/>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745-4BE5-B700-B914168C0652}"/>
                </c:ext>
              </c:extLst>
            </c:dLbl>
            <c:dLbl>
              <c:idx val="1"/>
              <c:layout>
                <c:manualLayout>
                  <c:x val="-3.3482885577517905E-2"/>
                  <c:y val="-3.8213980648868592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745-4BE5-B700-B914168C0652}"/>
                </c:ext>
              </c:extLst>
            </c:dLbl>
            <c:dLbl>
              <c:idx val="2"/>
              <c:layout>
                <c:manualLayout>
                  <c:x val="-7.2135113545589422E-2"/>
                  <c:y val="-0.13972417648977309"/>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745-4BE5-B700-B914168C0652}"/>
                </c:ext>
              </c:extLst>
            </c:dLbl>
            <c:dLbl>
              <c:idx val="3"/>
              <c:layout>
                <c:manualLayout>
                  <c:x val="8.7031718289218393E-2"/>
                  <c:y val="-0.14942614421717995"/>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745-4BE5-B700-B914168C0652}"/>
                </c:ext>
              </c:extLst>
            </c:dLbl>
            <c:dLbl>
              <c:idx val="4"/>
              <c:layout>
                <c:manualLayout>
                  <c:x val="0.11336180231475643"/>
                  <c:y val="-5.5062821289350673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745-4BE5-B700-B914168C0652}"/>
                </c:ext>
              </c:extLst>
            </c:dLbl>
            <c:dLbl>
              <c:idx val="5"/>
              <c:layout>
                <c:manualLayout>
                  <c:x val="-1.0251235758002191E-3"/>
                  <c:y val="-7.2061998167391759E-5"/>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745-4BE5-B700-B914168C0652}"/>
                </c:ext>
              </c:extLst>
            </c:dLbl>
            <c:dLbl>
              <c:idx val="6"/>
              <c:layout>
                <c:manualLayout>
                  <c:x val="9.7245475894460545E-2"/>
                  <c:y val="2.1310472285638843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745-4BE5-B700-B914168C0652}"/>
                </c:ext>
              </c:extLst>
            </c:dLbl>
            <c:dLbl>
              <c:idx val="7"/>
              <c:layout>
                <c:manualLayout>
                  <c:x val="3.4161336240292578E-2"/>
                  <c:y val="2.9113047259625113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745-4BE5-B700-B914168C0652}"/>
                </c:ext>
              </c:extLst>
            </c:dLbl>
            <c:dLbl>
              <c:idx val="8"/>
              <c:layout>
                <c:manualLayout>
                  <c:x val="4.0159282149228384E-3"/>
                  <c:y val="4.1779807109910014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745-4BE5-B700-B914168C0652}"/>
                </c:ext>
              </c:extLst>
            </c:dLbl>
            <c:numFmt formatCode="0%" sourceLinked="0"/>
            <c:spPr>
              <a:noFill/>
              <a:ln w="25400">
                <a:noFill/>
              </a:ln>
            </c:spPr>
            <c:txPr>
              <a:bodyPr wrap="square" lIns="38100" tIns="19050" rIns="38100" bIns="19050" anchor="ctr">
                <a:spAutoFit/>
              </a:bodyPr>
              <a:lstStyle/>
              <a:p>
                <a:pPr>
                  <a:defRPr sz="800" b="0" i="0" u="none" strike="noStrike" baseline="0">
                    <a:solidFill>
                      <a:srgbClr val="333333"/>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REGIONS!$F$58:$F$68</c:f>
              <c:strCache>
                <c:ptCount val="11"/>
                <c:pt idx="0">
                  <c:v>Chautauqua-Allegheny</c:v>
                </c:pt>
                <c:pt idx="1">
                  <c:v>Niagara</c:v>
                </c:pt>
                <c:pt idx="2">
                  <c:v>Finger Lakes</c:v>
                </c:pt>
                <c:pt idx="3">
                  <c:v>Thous. Islands</c:v>
                </c:pt>
                <c:pt idx="4">
                  <c:v>Adirondacks</c:v>
                </c:pt>
                <c:pt idx="5">
                  <c:v>Cen. New York</c:v>
                </c:pt>
                <c:pt idx="6">
                  <c:v>Capital-Saratoga</c:v>
                </c:pt>
                <c:pt idx="7">
                  <c:v>Catskills</c:v>
                </c:pt>
                <c:pt idx="8">
                  <c:v>Hudson Valley</c:v>
                </c:pt>
                <c:pt idx="9">
                  <c:v>Long Island</c:v>
                </c:pt>
                <c:pt idx="10">
                  <c:v>New York City</c:v>
                </c:pt>
              </c:strCache>
            </c:strRef>
          </c:cat>
          <c:val>
            <c:numRef>
              <c:f>REGIONS!$G$58:$G$68</c:f>
              <c:numCache>
                <c:formatCode>_("$"* #,##0_);_("$"* \(#,##0\);_("$"* "-"??_);_(@_)</c:formatCode>
                <c:ptCount val="11"/>
                <c:pt idx="0">
                  <c:v>552850.75589430495</c:v>
                </c:pt>
                <c:pt idx="1">
                  <c:v>2666358.6801228616</c:v>
                </c:pt>
                <c:pt idx="2">
                  <c:v>3048070.4711359343</c:v>
                </c:pt>
                <c:pt idx="3">
                  <c:v>543322.35983040289</c:v>
                </c:pt>
                <c:pt idx="4">
                  <c:v>1421775.7894554606</c:v>
                </c:pt>
                <c:pt idx="5">
                  <c:v>2350621.4333429388</c:v>
                </c:pt>
                <c:pt idx="6">
                  <c:v>2010996.6817802333</c:v>
                </c:pt>
                <c:pt idx="7">
                  <c:v>1319371.8733005121</c:v>
                </c:pt>
                <c:pt idx="8">
                  <c:v>3664080.6714493027</c:v>
                </c:pt>
                <c:pt idx="9">
                  <c:v>5870587.242526602</c:v>
                </c:pt>
                <c:pt idx="10">
                  <c:v>44185031.167409584</c:v>
                </c:pt>
              </c:numCache>
            </c:numRef>
          </c:val>
          <c:extLst xmlns:c16r2="http://schemas.microsoft.com/office/drawing/2015/06/chart">
            <c:ext xmlns:c16="http://schemas.microsoft.com/office/drawing/2014/chart" uri="{C3380CC4-5D6E-409C-BE32-E72D297353CC}">
              <c16:uniqueId val="{00000015-9745-4BE5-B700-B914168C0652}"/>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800" b="0" i="0" u="none" strike="noStrike" baseline="0">
          <a:solidFill>
            <a:srgbClr val="333333"/>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64302059496568"/>
          <c:y val="0.23076923076923078"/>
          <c:w val="0.51029748283752863"/>
          <c:h val="0.65976331360946749"/>
        </c:manualLayout>
      </c:layout>
      <c:pieChart>
        <c:varyColors val="1"/>
        <c:ser>
          <c:idx val="0"/>
          <c:order val="0"/>
          <c:spPr>
            <a:solidFill>
              <a:srgbClr val="9999FF"/>
            </a:solidFill>
            <a:ln w="25400">
              <a:noFill/>
            </a:ln>
          </c:spPr>
          <c:dPt>
            <c:idx val="0"/>
            <c:bubble3D val="0"/>
            <c:extLst xmlns:c16r2="http://schemas.microsoft.com/office/drawing/2015/06/chart">
              <c:ext xmlns:c16="http://schemas.microsoft.com/office/drawing/2014/chart" uri="{C3380CC4-5D6E-409C-BE32-E72D297353CC}">
                <c16:uniqueId val="{00000000-90E8-4439-AED2-CD42A656885D}"/>
              </c:ext>
            </c:extLst>
          </c:dPt>
          <c:dPt>
            <c:idx val="1"/>
            <c:bubble3D val="0"/>
            <c:spPr>
              <a:solidFill>
                <a:srgbClr val="993366"/>
              </a:solidFill>
              <a:ln w="25400">
                <a:noFill/>
              </a:ln>
            </c:spPr>
            <c:extLst xmlns:c16r2="http://schemas.microsoft.com/office/drawing/2015/06/chart">
              <c:ext xmlns:c16="http://schemas.microsoft.com/office/drawing/2014/chart" uri="{C3380CC4-5D6E-409C-BE32-E72D297353CC}">
                <c16:uniqueId val="{00000002-90E8-4439-AED2-CD42A656885D}"/>
              </c:ext>
            </c:extLst>
          </c:dPt>
          <c:dPt>
            <c:idx val="2"/>
            <c:bubble3D val="0"/>
            <c:spPr>
              <a:solidFill>
                <a:srgbClr val="C0C0C0"/>
              </a:solidFill>
              <a:ln w="25400">
                <a:noFill/>
              </a:ln>
            </c:spPr>
            <c:extLst xmlns:c16r2="http://schemas.microsoft.com/office/drawing/2015/06/chart">
              <c:ext xmlns:c16="http://schemas.microsoft.com/office/drawing/2014/chart" uri="{C3380CC4-5D6E-409C-BE32-E72D297353CC}">
                <c16:uniqueId val="{00000004-90E8-4439-AED2-CD42A656885D}"/>
              </c:ext>
            </c:extLst>
          </c:dPt>
          <c:dPt>
            <c:idx val="3"/>
            <c:bubble3D val="0"/>
            <c:spPr>
              <a:solidFill>
                <a:srgbClr val="CCFFFF"/>
              </a:solidFill>
              <a:ln w="25400">
                <a:noFill/>
              </a:ln>
            </c:spPr>
            <c:extLst xmlns:c16r2="http://schemas.microsoft.com/office/drawing/2015/06/chart">
              <c:ext xmlns:c16="http://schemas.microsoft.com/office/drawing/2014/chart" uri="{C3380CC4-5D6E-409C-BE32-E72D297353CC}">
                <c16:uniqueId val="{00000006-90E8-4439-AED2-CD42A656885D}"/>
              </c:ext>
            </c:extLst>
          </c:dPt>
          <c:dPt>
            <c:idx val="4"/>
            <c:bubble3D val="0"/>
            <c:spPr>
              <a:solidFill>
                <a:srgbClr val="660066"/>
              </a:solidFill>
              <a:ln w="25400">
                <a:noFill/>
              </a:ln>
            </c:spPr>
            <c:extLst xmlns:c16r2="http://schemas.microsoft.com/office/drawing/2015/06/chart">
              <c:ext xmlns:c16="http://schemas.microsoft.com/office/drawing/2014/chart" uri="{C3380CC4-5D6E-409C-BE32-E72D297353CC}">
                <c16:uniqueId val="{00000008-90E8-4439-AED2-CD42A656885D}"/>
              </c:ext>
            </c:extLst>
          </c:dPt>
          <c:dPt>
            <c:idx val="5"/>
            <c:bubble3D val="0"/>
            <c:spPr>
              <a:solidFill>
                <a:srgbClr val="FF8080"/>
              </a:solidFill>
              <a:ln w="25400">
                <a:noFill/>
              </a:ln>
            </c:spPr>
            <c:extLst xmlns:c16r2="http://schemas.microsoft.com/office/drawing/2015/06/chart">
              <c:ext xmlns:c16="http://schemas.microsoft.com/office/drawing/2014/chart" uri="{C3380CC4-5D6E-409C-BE32-E72D297353CC}">
                <c16:uniqueId val="{0000000A-90E8-4439-AED2-CD42A656885D}"/>
              </c:ext>
            </c:extLst>
          </c:dPt>
          <c:dPt>
            <c:idx val="6"/>
            <c:bubble3D val="0"/>
            <c:spPr>
              <a:solidFill>
                <a:srgbClr val="0066CC"/>
              </a:solidFill>
              <a:ln w="25400">
                <a:noFill/>
              </a:ln>
            </c:spPr>
            <c:extLst xmlns:c16r2="http://schemas.microsoft.com/office/drawing/2015/06/chart">
              <c:ext xmlns:c16="http://schemas.microsoft.com/office/drawing/2014/chart" uri="{C3380CC4-5D6E-409C-BE32-E72D297353CC}">
                <c16:uniqueId val="{0000000C-90E8-4439-AED2-CD42A656885D}"/>
              </c:ext>
            </c:extLst>
          </c:dPt>
          <c:dPt>
            <c:idx val="7"/>
            <c:bubble3D val="0"/>
            <c:spPr>
              <a:solidFill>
                <a:srgbClr val="CCCCFF"/>
              </a:solidFill>
              <a:ln w="25400">
                <a:noFill/>
              </a:ln>
            </c:spPr>
            <c:extLst xmlns:c16r2="http://schemas.microsoft.com/office/drawing/2015/06/chart">
              <c:ext xmlns:c16="http://schemas.microsoft.com/office/drawing/2014/chart" uri="{C3380CC4-5D6E-409C-BE32-E72D297353CC}">
                <c16:uniqueId val="{0000000E-90E8-4439-AED2-CD42A656885D}"/>
              </c:ext>
            </c:extLst>
          </c:dPt>
          <c:dPt>
            <c:idx val="8"/>
            <c:bubble3D val="0"/>
            <c:spPr>
              <a:solidFill>
                <a:srgbClr val="000080"/>
              </a:solidFill>
              <a:ln w="25400">
                <a:noFill/>
              </a:ln>
            </c:spPr>
            <c:extLst xmlns:c16r2="http://schemas.microsoft.com/office/drawing/2015/06/chart">
              <c:ext xmlns:c16="http://schemas.microsoft.com/office/drawing/2014/chart" uri="{C3380CC4-5D6E-409C-BE32-E72D297353CC}">
                <c16:uniqueId val="{00000010-90E8-4439-AED2-CD42A656885D}"/>
              </c:ext>
            </c:extLst>
          </c:dPt>
          <c:dLbls>
            <c:dLbl>
              <c:idx val="0"/>
              <c:layout>
                <c:manualLayout>
                  <c:x val="-0.13519739094398098"/>
                  <c:y val="-8.3070089611579634E-3"/>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0E8-4439-AED2-CD42A656885D}"/>
                </c:ext>
              </c:extLst>
            </c:dLbl>
            <c:dLbl>
              <c:idx val="1"/>
              <c:layout>
                <c:manualLayout>
                  <c:x val="-3.3482885577517905E-2"/>
                  <c:y val="-3.8213980648868592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0E8-4439-AED2-CD42A656885D}"/>
                </c:ext>
              </c:extLst>
            </c:dLbl>
            <c:dLbl>
              <c:idx val="2"/>
              <c:layout>
                <c:manualLayout>
                  <c:x val="1.9160868538294691E-2"/>
                  <c:y val="-4.1335710898733079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0E8-4439-AED2-CD42A656885D}"/>
                </c:ext>
              </c:extLst>
            </c:dLbl>
            <c:dLbl>
              <c:idx val="3"/>
              <c:layout>
                <c:manualLayout>
                  <c:x val="7.844489058530596E-2"/>
                  <c:y val="-4.0859663534424606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0E8-4439-AED2-CD42A656885D}"/>
                </c:ext>
              </c:extLst>
            </c:dLbl>
            <c:dLbl>
              <c:idx val="4"/>
              <c:layout>
                <c:manualLayout>
                  <c:x val="7.4585356442909093E-3"/>
                  <c:y val="2.6362124581755526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0E8-4439-AED2-CD42A656885D}"/>
                </c:ext>
              </c:extLst>
            </c:dLbl>
            <c:dLbl>
              <c:idx val="5"/>
              <c:layout>
                <c:manualLayout>
                  <c:x val="-1.0251235758002191E-3"/>
                  <c:y val="-7.2061998167391759E-5"/>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0E8-4439-AED2-CD42A656885D}"/>
                </c:ext>
              </c:extLst>
            </c:dLbl>
            <c:dLbl>
              <c:idx val="6"/>
              <c:layout>
                <c:manualLayout>
                  <c:x val="7.7871905113527391E-3"/>
                  <c:y val="4.1666700059439135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0E8-4439-AED2-CD42A656885D}"/>
                </c:ext>
              </c:extLst>
            </c:dLbl>
            <c:dLbl>
              <c:idx val="7"/>
              <c:layout>
                <c:manualLayout>
                  <c:x val="-2.9737355148656587E-2"/>
                  <c:y val="-2.5170136175726127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0E8-4439-AED2-CD42A656885D}"/>
                </c:ext>
              </c:extLst>
            </c:dLbl>
            <c:dLbl>
              <c:idx val="8"/>
              <c:layout>
                <c:manualLayout>
                  <c:x val="4.0159282149228384E-3"/>
                  <c:y val="4.1779807109910014E-2"/>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0E8-4439-AED2-CD42A656885D}"/>
                </c:ext>
              </c:extLst>
            </c:dLbl>
            <c:numFmt formatCode="0%" sourceLinked="0"/>
            <c:spPr>
              <a:noFill/>
              <a:ln w="25400">
                <a:noFill/>
              </a:ln>
            </c:spPr>
            <c:txPr>
              <a:bodyPr wrap="square" lIns="38100" tIns="19050" rIns="38100" bIns="19050" anchor="ctr">
                <a:spAutoFit/>
              </a:bodyPr>
              <a:lstStyle/>
              <a:p>
                <a:pPr>
                  <a:defRPr sz="800" b="0" i="0" u="none" strike="noStrike" baseline="0">
                    <a:solidFill>
                      <a:srgbClr val="333333"/>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REGIONS!$F$58:$F$66</c:f>
              <c:strCache>
                <c:ptCount val="9"/>
                <c:pt idx="0">
                  <c:v>Chautauqua-Allegheny</c:v>
                </c:pt>
                <c:pt idx="1">
                  <c:v>Niagara</c:v>
                </c:pt>
                <c:pt idx="2">
                  <c:v>Finger Lakes</c:v>
                </c:pt>
                <c:pt idx="3">
                  <c:v>Thous. Islands</c:v>
                </c:pt>
                <c:pt idx="4">
                  <c:v>Adirondacks</c:v>
                </c:pt>
                <c:pt idx="5">
                  <c:v>Cen. New York</c:v>
                </c:pt>
                <c:pt idx="6">
                  <c:v>Capital-Saratoga</c:v>
                </c:pt>
                <c:pt idx="7">
                  <c:v>Catskills</c:v>
                </c:pt>
                <c:pt idx="8">
                  <c:v>Hudson Valley</c:v>
                </c:pt>
              </c:strCache>
            </c:strRef>
          </c:cat>
          <c:val>
            <c:numRef>
              <c:f>REGIONS!$G$58:$G$66</c:f>
              <c:numCache>
                <c:formatCode>_("$"* #,##0_);_("$"* \(#,##0\);_("$"* "-"??_);_(@_)</c:formatCode>
                <c:ptCount val="9"/>
                <c:pt idx="0">
                  <c:v>552850.75589430495</c:v>
                </c:pt>
                <c:pt idx="1">
                  <c:v>2666358.6801228616</c:v>
                </c:pt>
                <c:pt idx="2">
                  <c:v>3048070.4711359343</c:v>
                </c:pt>
                <c:pt idx="3">
                  <c:v>543322.35983040289</c:v>
                </c:pt>
                <c:pt idx="4">
                  <c:v>1421775.7894554606</c:v>
                </c:pt>
                <c:pt idx="5">
                  <c:v>2350621.4333429388</c:v>
                </c:pt>
                <c:pt idx="6">
                  <c:v>2010996.6817802333</c:v>
                </c:pt>
                <c:pt idx="7">
                  <c:v>1319371.8733005121</c:v>
                </c:pt>
                <c:pt idx="8">
                  <c:v>3664080.6714493027</c:v>
                </c:pt>
              </c:numCache>
            </c:numRef>
          </c:val>
          <c:extLst xmlns:c16r2="http://schemas.microsoft.com/office/drawing/2015/06/chart">
            <c:ext xmlns:c16="http://schemas.microsoft.com/office/drawing/2014/chart" uri="{C3380CC4-5D6E-409C-BE32-E72D297353CC}">
              <c16:uniqueId val="{00000011-90E8-4439-AED2-CD42A656885D}"/>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800" b="0" i="0" u="none" strike="noStrike" baseline="0">
          <a:solidFill>
            <a:srgbClr val="333333"/>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28155339805824"/>
          <c:y val="0.13066700694533059"/>
          <c:w val="0.72427184466019412"/>
          <c:h val="0.47466790278099685"/>
        </c:manualLayout>
      </c:layout>
      <c:barChart>
        <c:barDir val="col"/>
        <c:grouping val="clustered"/>
        <c:varyColors val="0"/>
        <c:ser>
          <c:idx val="0"/>
          <c:order val="0"/>
          <c:tx>
            <c:strRef>
              <c:f>REGIONS!$P$70</c:f>
              <c:strCache>
                <c:ptCount val="1"/>
                <c:pt idx="0">
                  <c:v>2016</c:v>
                </c:pt>
              </c:strCache>
            </c:strRef>
          </c:tx>
          <c:spPr>
            <a:solidFill>
              <a:schemeClr val="accent1"/>
            </a:solidFill>
            <a:ln>
              <a:noFill/>
            </a:ln>
            <a:effectLst/>
          </c:spPr>
          <c:invertIfNegative val="0"/>
          <c:cat>
            <c:strRef>
              <c:f>REGIONS!$F$71:$F$83</c:f>
              <c:strCache>
                <c:ptCount val="13"/>
                <c:pt idx="0">
                  <c:v>Chautauqua-Allegheny</c:v>
                </c:pt>
                <c:pt idx="1">
                  <c:v>Niagara</c:v>
                </c:pt>
                <c:pt idx="2">
                  <c:v>Finger Lakes</c:v>
                </c:pt>
                <c:pt idx="3">
                  <c:v>Thous. Islands</c:v>
                </c:pt>
                <c:pt idx="4">
                  <c:v>Adirondacks</c:v>
                </c:pt>
                <c:pt idx="5">
                  <c:v>Cen. New York</c:v>
                </c:pt>
                <c:pt idx="6">
                  <c:v>Capital-Saratoga</c:v>
                </c:pt>
                <c:pt idx="7">
                  <c:v>Catskills</c:v>
                </c:pt>
                <c:pt idx="8">
                  <c:v>Hudson Valley</c:v>
                </c:pt>
                <c:pt idx="9">
                  <c:v>Long Island</c:v>
                </c:pt>
                <c:pt idx="10">
                  <c:v>New York City</c:v>
                </c:pt>
                <c:pt idx="11">
                  <c:v>New York State</c:v>
                </c:pt>
                <c:pt idx="12">
                  <c:v>New York excl. NYC</c:v>
                </c:pt>
              </c:strCache>
            </c:strRef>
          </c:cat>
          <c:val>
            <c:numRef>
              <c:f>REGIONS!$P$71:$P$83</c:f>
              <c:numCache>
                <c:formatCode>0.0%</c:formatCode>
                <c:ptCount val="13"/>
                <c:pt idx="0">
                  <c:v>2.5554014516331103E-2</c:v>
                </c:pt>
                <c:pt idx="1">
                  <c:v>9.2033916862834797E-2</c:v>
                </c:pt>
                <c:pt idx="2">
                  <c:v>4.4969671851040394E-2</c:v>
                </c:pt>
                <c:pt idx="3">
                  <c:v>9.3457848892064321E-2</c:v>
                </c:pt>
                <c:pt idx="4">
                  <c:v>9.1171769612440112E-2</c:v>
                </c:pt>
                <c:pt idx="5">
                  <c:v>0.12487042612361443</c:v>
                </c:pt>
                <c:pt idx="6">
                  <c:v>6.9881651108114839E-2</c:v>
                </c:pt>
                <c:pt idx="7">
                  <c:v>0.12725867131413637</c:v>
                </c:pt>
                <c:pt idx="8">
                  <c:v>7.1398047856317648E-2</c:v>
                </c:pt>
                <c:pt idx="9">
                  <c:v>7.1321682017128962E-2</c:v>
                </c:pt>
                <c:pt idx="10">
                  <c:v>6.8835530523435162E-2</c:v>
                </c:pt>
                <c:pt idx="11">
                  <c:v>7.2241920420744288E-2</c:v>
                </c:pt>
                <c:pt idx="12">
                  <c:v>7.8720219399145419E-2</c:v>
                </c:pt>
              </c:numCache>
            </c:numRef>
          </c:val>
          <c:extLst xmlns:c16r2="http://schemas.microsoft.com/office/drawing/2015/06/chart">
            <c:ext xmlns:c16="http://schemas.microsoft.com/office/drawing/2014/chart" uri="{C3380CC4-5D6E-409C-BE32-E72D297353CC}">
              <c16:uniqueId val="{00000000-3752-472D-9FE0-445D00511842}"/>
            </c:ext>
          </c:extLst>
        </c:ser>
        <c:ser>
          <c:idx val="1"/>
          <c:order val="1"/>
          <c:tx>
            <c:strRef>
              <c:f>REGIONS!$Q$70</c:f>
              <c:strCache>
                <c:ptCount val="1"/>
                <c:pt idx="0">
                  <c:v>2017</c:v>
                </c:pt>
              </c:strCache>
            </c:strRef>
          </c:tx>
          <c:spPr>
            <a:solidFill>
              <a:schemeClr val="accent2"/>
            </a:solidFill>
            <a:ln>
              <a:noFill/>
            </a:ln>
            <a:effectLst/>
          </c:spPr>
          <c:invertIfNegative val="0"/>
          <c:cat>
            <c:strRef>
              <c:f>REGIONS!$F$71:$F$83</c:f>
              <c:strCache>
                <c:ptCount val="13"/>
                <c:pt idx="0">
                  <c:v>Chautauqua-Allegheny</c:v>
                </c:pt>
                <c:pt idx="1">
                  <c:v>Niagara</c:v>
                </c:pt>
                <c:pt idx="2">
                  <c:v>Finger Lakes</c:v>
                </c:pt>
                <c:pt idx="3">
                  <c:v>Thous. Islands</c:v>
                </c:pt>
                <c:pt idx="4">
                  <c:v>Adirondacks</c:v>
                </c:pt>
                <c:pt idx="5">
                  <c:v>Cen. New York</c:v>
                </c:pt>
                <c:pt idx="6">
                  <c:v>Capital-Saratoga</c:v>
                </c:pt>
                <c:pt idx="7">
                  <c:v>Catskills</c:v>
                </c:pt>
                <c:pt idx="8">
                  <c:v>Hudson Valley</c:v>
                </c:pt>
                <c:pt idx="9">
                  <c:v>Long Island</c:v>
                </c:pt>
                <c:pt idx="10">
                  <c:v>New York City</c:v>
                </c:pt>
                <c:pt idx="11">
                  <c:v>New York State</c:v>
                </c:pt>
                <c:pt idx="12">
                  <c:v>New York excl. NYC</c:v>
                </c:pt>
              </c:strCache>
            </c:strRef>
          </c:cat>
          <c:val>
            <c:numRef>
              <c:f>REGIONS!$Q$71:$Q$83</c:f>
              <c:numCache>
                <c:formatCode>0.0%</c:formatCode>
                <c:ptCount val="13"/>
                <c:pt idx="0">
                  <c:v>2.0162373317460291E-2</c:v>
                </c:pt>
                <c:pt idx="1">
                  <c:v>5.5145951914716163E-2</c:v>
                </c:pt>
                <c:pt idx="2">
                  <c:v>2.3532151593615991E-2</c:v>
                </c:pt>
                <c:pt idx="3">
                  <c:v>4.1648572987323718E-2</c:v>
                </c:pt>
                <c:pt idx="4">
                  <c:v>5.5180684242877698E-2</c:v>
                </c:pt>
                <c:pt idx="5">
                  <c:v>5.6976236426729443E-2</c:v>
                </c:pt>
                <c:pt idx="6">
                  <c:v>4.5777287355689866E-2</c:v>
                </c:pt>
                <c:pt idx="7">
                  <c:v>7.0835373807912827E-2</c:v>
                </c:pt>
                <c:pt idx="8">
                  <c:v>3.6094895114758829E-2</c:v>
                </c:pt>
                <c:pt idx="9">
                  <c:v>3.967877843272305E-2</c:v>
                </c:pt>
                <c:pt idx="10">
                  <c:v>4.4347589395028475E-2</c:v>
                </c:pt>
                <c:pt idx="11">
                  <c:v>4.3935525007632314E-2</c:v>
                </c:pt>
                <c:pt idx="12">
                  <c:v>4.3159921791917411E-2</c:v>
                </c:pt>
              </c:numCache>
            </c:numRef>
          </c:val>
          <c:extLst xmlns:c16r2="http://schemas.microsoft.com/office/drawing/2015/06/chart">
            <c:ext xmlns:c16="http://schemas.microsoft.com/office/drawing/2014/chart" uri="{C3380CC4-5D6E-409C-BE32-E72D297353CC}">
              <c16:uniqueId val="{00000001-3752-472D-9FE0-445D00511842}"/>
            </c:ext>
          </c:extLst>
        </c:ser>
        <c:dLbls>
          <c:showLegendKey val="0"/>
          <c:showVal val="0"/>
          <c:showCatName val="0"/>
          <c:showSerName val="0"/>
          <c:showPercent val="0"/>
          <c:showBubbleSize val="0"/>
        </c:dLbls>
        <c:gapWidth val="150"/>
        <c:axId val="88274432"/>
        <c:axId val="88275968"/>
      </c:barChart>
      <c:catAx>
        <c:axId val="88274432"/>
        <c:scaling>
          <c:orientation val="minMax"/>
        </c:scaling>
        <c:delete val="0"/>
        <c:axPos val="b"/>
        <c:numFmt formatCode="General" sourceLinked="1"/>
        <c:majorTickMark val="out"/>
        <c:minorTickMark val="none"/>
        <c:tickLblPos val="low"/>
        <c:spPr>
          <a:noFill/>
          <a:ln w="3175" cap="flat" cmpd="sng" algn="ctr">
            <a:solidFill>
              <a:srgbClr val="000000"/>
            </a:solidFill>
            <a:prstDash val="solid"/>
            <a:round/>
          </a:ln>
          <a:effectLst/>
        </c:spPr>
        <c:txPr>
          <a:bodyPr rot="-5400000" spcFirstLastPara="1" vertOverflow="ellipsis" wrap="square" anchor="ctr" anchorCtr="1"/>
          <a:lstStyle/>
          <a:p>
            <a:pPr>
              <a:defRPr sz="825" b="0" i="0" u="none" strike="noStrike" kern="1200" baseline="0">
                <a:solidFill>
                  <a:srgbClr val="333333"/>
                </a:solidFill>
                <a:latin typeface="Arial"/>
                <a:ea typeface="Arial"/>
                <a:cs typeface="Arial"/>
              </a:defRPr>
            </a:pPr>
            <a:endParaRPr lang="en-US"/>
          </a:p>
        </c:txPr>
        <c:crossAx val="88275968"/>
        <c:crosses val="autoZero"/>
        <c:auto val="1"/>
        <c:lblAlgn val="ctr"/>
        <c:lblOffset val="100"/>
        <c:tickLblSkip val="1"/>
        <c:tickMarkSkip val="1"/>
        <c:noMultiLvlLbl val="0"/>
      </c:catAx>
      <c:valAx>
        <c:axId val="88275968"/>
        <c:scaling>
          <c:orientation val="minMax"/>
        </c:scaling>
        <c:delete val="0"/>
        <c:axPos val="l"/>
        <c:majorGridlines>
          <c:spPr>
            <a:ln w="3175" cap="flat" cmpd="sng" algn="ctr">
              <a:solidFill>
                <a:srgbClr val="C0C0C0"/>
              </a:solidFill>
              <a:prstDash val="solid"/>
              <a:round/>
            </a:ln>
            <a:effectLst/>
          </c:spPr>
        </c:majorGridlines>
        <c:numFmt formatCode="0.0%" sourceLinked="1"/>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900" b="0" i="0" u="none" strike="noStrike" kern="1200" baseline="0">
                <a:solidFill>
                  <a:srgbClr val="333333"/>
                </a:solidFill>
                <a:latin typeface="Arial"/>
                <a:ea typeface="Arial"/>
                <a:cs typeface="Arial"/>
              </a:defRPr>
            </a:pPr>
            <a:endParaRPr lang="en-US"/>
          </a:p>
        </c:txPr>
        <c:crossAx val="88274432"/>
        <c:crosses val="autoZero"/>
        <c:crossBetween val="between"/>
        <c:majorUnit val="0.02"/>
      </c:valAx>
      <c:spPr>
        <a:noFill/>
        <a:ln w="25400">
          <a:noFill/>
        </a:ln>
        <a:effectLst/>
      </c:spPr>
    </c:plotArea>
    <c:legend>
      <c:legendPos val="r"/>
      <c:layout>
        <c:manualLayout>
          <c:xMode val="edge"/>
          <c:yMode val="edge"/>
          <c:x val="0.3664076718036704"/>
          <c:y val="0.86930541499269076"/>
          <c:w val="0.28015590816123936"/>
          <c:h val="4.8000125000325522E-2"/>
        </c:manualLayout>
      </c:layout>
      <c:overlay val="0"/>
      <c:spPr>
        <a:noFill/>
        <a:ln w="25400">
          <a:noFill/>
        </a:ln>
        <a:effectLst/>
      </c:spPr>
      <c:txPr>
        <a:bodyPr rot="0" spcFirstLastPara="1" vertOverflow="ellipsis" vert="horz" wrap="square" anchor="ctr" anchorCtr="1"/>
        <a:lstStyle/>
        <a:p>
          <a:pPr>
            <a:defRPr sz="690" b="0" i="0" u="none" strike="noStrike" kern="1200" baseline="0">
              <a:solidFill>
                <a:srgbClr val="333333"/>
              </a:solidFill>
              <a:latin typeface="Arial"/>
              <a:ea typeface="Arial"/>
              <a:cs typeface="Arial"/>
            </a:defRPr>
          </a:pPr>
          <a:endParaRPr lang="en-US"/>
        </a:p>
      </c:txPr>
    </c:legend>
    <c:plotVisOnly val="1"/>
    <c:dispBlanksAs val="gap"/>
    <c:showDLblsOverMax val="0"/>
  </c:chart>
  <c:spPr>
    <a:noFill/>
    <a:ln w="9525" cap="flat" cmpd="sng" algn="ctr">
      <a:noFill/>
      <a:prstDash val="solid"/>
    </a:ln>
    <a:effectLst/>
  </c:spPr>
  <c:txPr>
    <a:bodyPr/>
    <a:lstStyle/>
    <a:p>
      <a:pPr>
        <a:defRPr sz="825" b="0" i="0" u="none" strike="noStrike" baseline="0">
          <a:solidFill>
            <a:srgbClr val="333333"/>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135168305490269"/>
          <c:y val="0.12903270970790529"/>
          <c:w val="0.52702772253447339"/>
          <c:h val="0.69892717758448697"/>
        </c:manualLayout>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135168305490269"/>
          <c:y val="0.12903270970790529"/>
          <c:w val="0.52702772253447339"/>
          <c:h val="0.69892717758448697"/>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0-81E9-4A4A-8F0D-303A7863849C}"/>
              </c:ext>
            </c:extLst>
          </c:dPt>
          <c:dPt>
            <c:idx val="1"/>
            <c:bubble3D val="0"/>
            <c:extLst xmlns:c16r2="http://schemas.microsoft.com/office/drawing/2015/06/chart">
              <c:ext xmlns:c16="http://schemas.microsoft.com/office/drawing/2014/chart" uri="{C3380CC4-5D6E-409C-BE32-E72D297353CC}">
                <c16:uniqueId val="{00000001-81E9-4A4A-8F0D-303A7863849C}"/>
              </c:ext>
            </c:extLst>
          </c:dPt>
          <c:dPt>
            <c:idx val="2"/>
            <c:bubble3D val="0"/>
            <c:extLst xmlns:c16r2="http://schemas.microsoft.com/office/drawing/2015/06/chart">
              <c:ext xmlns:c16="http://schemas.microsoft.com/office/drawing/2014/chart" uri="{C3380CC4-5D6E-409C-BE32-E72D297353CC}">
                <c16:uniqueId val="{00000002-81E9-4A4A-8F0D-303A7863849C}"/>
              </c:ext>
            </c:extLst>
          </c:dPt>
          <c:dPt>
            <c:idx val="3"/>
            <c:bubble3D val="0"/>
            <c:extLst xmlns:c16r2="http://schemas.microsoft.com/office/drawing/2015/06/chart">
              <c:ext xmlns:c16="http://schemas.microsoft.com/office/drawing/2014/chart" uri="{C3380CC4-5D6E-409C-BE32-E72D297353CC}">
                <c16:uniqueId val="{00000003-81E9-4A4A-8F0D-303A7863849C}"/>
              </c:ext>
            </c:extLst>
          </c:dPt>
          <c:dLbls>
            <c:dLbl>
              <c:idx val="3"/>
              <c:layout>
                <c:manualLayout>
                  <c:x val="0.18013116360454942"/>
                  <c:y val="4.3890798861409931E-2"/>
                </c:manualLayout>
              </c:layout>
              <c:numFmt formatCode="0%" sourceLinked="0"/>
              <c:spPr>
                <a:noFill/>
                <a:ln w="25400">
                  <a:noFill/>
                </a:ln>
              </c:spPr>
              <c:txPr>
                <a:bodyPr/>
                <a:lstStyle/>
                <a:p>
                  <a:pPr>
                    <a:defRPr sz="85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1E9-4A4A-8F0D-303A7863849C}"/>
                </c:ext>
              </c:extLst>
            </c:dLbl>
            <c:numFmt formatCode="0%" sourceLinked="0"/>
            <c:spPr>
              <a:noFill/>
              <a:ln w="25400">
                <a:noFill/>
              </a:ln>
            </c:spPr>
            <c:txPr>
              <a:bodyPr wrap="square" lIns="38100" tIns="19050" rIns="38100" bIns="19050" anchor="ctr">
                <a:spAutoFit/>
              </a:bodyPr>
              <a:lstStyle/>
              <a:p>
                <a:pPr>
                  <a:defRPr sz="850" b="0" i="0" u="none" strike="noStrike" baseline="0">
                    <a:solidFill>
                      <a:srgbClr val="333333"/>
                    </a:solidFill>
                    <a:latin typeface="Arial"/>
                    <a:ea typeface="Arial"/>
                    <a:cs typeface="Aria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TOTAL!$C$78:$C$81</c:f>
              <c:strCache>
                <c:ptCount val="4"/>
                <c:pt idx="0">
                  <c:v>Delaware</c:v>
                </c:pt>
                <c:pt idx="1">
                  <c:v>Greene</c:v>
                </c:pt>
                <c:pt idx="2">
                  <c:v>Sullivan</c:v>
                </c:pt>
                <c:pt idx="3">
                  <c:v>Ulster</c:v>
                </c:pt>
              </c:strCache>
            </c:strRef>
          </c:cat>
          <c:val>
            <c:numRef>
              <c:f>TOTAL!$D$78:$D$81</c:f>
              <c:numCache>
                <c:formatCode>"$"#,##0_);[Red]\("$"#,##0\)</c:formatCode>
                <c:ptCount val="4"/>
                <c:pt idx="0">
                  <c:v>111908.69697327405</c:v>
                </c:pt>
                <c:pt idx="1">
                  <c:v>170762.86750195685</c:v>
                </c:pt>
                <c:pt idx="2">
                  <c:v>449713.92787844624</c:v>
                </c:pt>
                <c:pt idx="3">
                  <c:v>586986.38094683504</c:v>
                </c:pt>
              </c:numCache>
            </c:numRef>
          </c:val>
          <c:extLst xmlns:c16r2="http://schemas.microsoft.com/office/drawing/2015/06/chart">
            <c:ext xmlns:c16="http://schemas.microsoft.com/office/drawing/2014/chart" uri="{C3380CC4-5D6E-409C-BE32-E72D297353CC}">
              <c16:uniqueId val="{00000004-81E9-4A4A-8F0D-303A7863849C}"/>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4365432581797"/>
          <c:y val="0.16452836357216899"/>
          <c:w val="0.57720917494008894"/>
          <c:h val="0.61207509407088412"/>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0-77CB-43B5-8E48-D8DCFA73FA04}"/>
              </c:ext>
            </c:extLst>
          </c:dPt>
          <c:dPt>
            <c:idx val="1"/>
            <c:bubble3D val="0"/>
            <c:extLst xmlns:c16r2="http://schemas.microsoft.com/office/drawing/2015/06/chart">
              <c:ext xmlns:c16="http://schemas.microsoft.com/office/drawing/2014/chart" uri="{C3380CC4-5D6E-409C-BE32-E72D297353CC}">
                <c16:uniqueId val="{00000001-77CB-43B5-8E48-D8DCFA73FA04}"/>
              </c:ext>
            </c:extLst>
          </c:dPt>
          <c:dPt>
            <c:idx val="2"/>
            <c:bubble3D val="0"/>
            <c:extLst xmlns:c16r2="http://schemas.microsoft.com/office/drawing/2015/06/chart">
              <c:ext xmlns:c16="http://schemas.microsoft.com/office/drawing/2014/chart" uri="{C3380CC4-5D6E-409C-BE32-E72D297353CC}">
                <c16:uniqueId val="{00000002-77CB-43B5-8E48-D8DCFA73FA04}"/>
              </c:ext>
            </c:extLst>
          </c:dPt>
          <c:dPt>
            <c:idx val="3"/>
            <c:bubble3D val="0"/>
            <c:extLst xmlns:c16r2="http://schemas.microsoft.com/office/drawing/2015/06/chart">
              <c:ext xmlns:c16="http://schemas.microsoft.com/office/drawing/2014/chart" uri="{C3380CC4-5D6E-409C-BE32-E72D297353CC}">
                <c16:uniqueId val="{00000003-77CB-43B5-8E48-D8DCFA73FA04}"/>
              </c:ext>
            </c:extLst>
          </c:dPt>
          <c:dPt>
            <c:idx val="4"/>
            <c:bubble3D val="0"/>
            <c:extLst xmlns:c16r2="http://schemas.microsoft.com/office/drawing/2015/06/chart">
              <c:ext xmlns:c16="http://schemas.microsoft.com/office/drawing/2014/chart" uri="{C3380CC4-5D6E-409C-BE32-E72D297353CC}">
                <c16:uniqueId val="{00000004-77CB-43B5-8E48-D8DCFA73FA04}"/>
              </c:ext>
            </c:extLst>
          </c:dPt>
          <c:dPt>
            <c:idx val="5"/>
            <c:bubble3D val="0"/>
            <c:extLst xmlns:c16r2="http://schemas.microsoft.com/office/drawing/2015/06/chart">
              <c:ext xmlns:c16="http://schemas.microsoft.com/office/drawing/2014/chart" uri="{C3380CC4-5D6E-409C-BE32-E72D297353CC}">
                <c16:uniqueId val="{00000005-77CB-43B5-8E48-D8DCFA73FA04}"/>
              </c:ext>
            </c:extLst>
          </c:dPt>
          <c:dLbls>
            <c:dLbl>
              <c:idx val="0"/>
              <c:layout>
                <c:manualLayout>
                  <c:x val="-0.14115313936869933"/>
                  <c:y val="5.729709608595335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7CB-43B5-8E48-D8DCFA73FA04}"/>
                </c:ext>
              </c:extLst>
            </c:dLbl>
            <c:dLbl>
              <c:idx val="3"/>
              <c:layout>
                <c:manualLayout>
                  <c:x val="0.15936406386701663"/>
                  <c:y val="-0.13379396953371259"/>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7CB-43B5-8E48-D8DCFA73FA04}"/>
                </c:ext>
              </c:extLst>
            </c:dLbl>
            <c:dLbl>
              <c:idx val="5"/>
              <c:layout>
                <c:manualLayout>
                  <c:x val="0.16544099956255467"/>
                  <c:y val="0.13149078853181631"/>
                </c:manualLayout>
              </c:layout>
              <c:numFmt formatCode="0%" sourceLinked="0"/>
              <c:spPr>
                <a:noFill/>
                <a:ln w="25400">
                  <a:noFill/>
                </a:ln>
              </c:spPr>
              <c:txPr>
                <a:bodyPr/>
                <a:lstStyle/>
                <a:p>
                  <a:pPr>
                    <a:defRPr sz="800" b="0" i="0" u="none" strike="noStrike" baseline="0">
                      <a:solidFill>
                        <a:srgbClr val="333333"/>
                      </a:solidFill>
                      <a:latin typeface="Arial"/>
                      <a:ea typeface="Arial"/>
                      <a:cs typeface="Arial"/>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7CB-43B5-8E48-D8DCFA73FA04}"/>
                </c:ext>
              </c:extLst>
            </c:dLbl>
            <c:numFmt formatCode="0%" sourceLinked="0"/>
            <c:spPr>
              <a:noFill/>
              <a:ln w="25400">
                <a:noFill/>
              </a:ln>
            </c:spPr>
            <c:txPr>
              <a:bodyPr wrap="square" lIns="38100" tIns="19050" rIns="38100" bIns="19050" anchor="ctr">
                <a:spAutoFit/>
              </a:bodyPr>
              <a:lstStyle/>
              <a:p>
                <a:pPr>
                  <a:defRPr sz="800" b="0" i="0" u="none" strike="noStrike" baseline="0">
                    <a:solidFill>
                      <a:srgbClr val="333333"/>
                    </a:solidFill>
                    <a:latin typeface="Arial"/>
                    <a:ea typeface="Arial"/>
                    <a:cs typeface="Arial"/>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SALES!$D$3:$I$3</c:f>
              <c:strCache>
                <c:ptCount val="6"/>
                <c:pt idx="0">
                  <c:v>Lodging</c:v>
                </c:pt>
                <c:pt idx="1">
                  <c:v>Recreation</c:v>
                </c:pt>
                <c:pt idx="2">
                  <c:v>F&amp;B</c:v>
                </c:pt>
                <c:pt idx="3">
                  <c:v>Retail &amp; Svc Stations</c:v>
                </c:pt>
                <c:pt idx="4">
                  <c:v>Transport</c:v>
                </c:pt>
                <c:pt idx="5">
                  <c:v>Second Homes</c:v>
                </c:pt>
              </c:strCache>
            </c:strRef>
          </c:cat>
          <c:val>
            <c:numRef>
              <c:f>SALES!$D$81:$I$81</c:f>
              <c:numCache>
                <c:formatCode>"$"#,##0_);[Red]\("$"#,##0\)</c:formatCode>
                <c:ptCount val="6"/>
                <c:pt idx="0">
                  <c:v>483802.62312031799</c:v>
                </c:pt>
                <c:pt idx="1">
                  <c:v>35557.806373851177</c:v>
                </c:pt>
                <c:pt idx="2">
                  <c:v>212439.80718824605</c:v>
                </c:pt>
                <c:pt idx="3">
                  <c:v>207366.81289457492</c:v>
                </c:pt>
                <c:pt idx="4">
                  <c:v>59088.378735049868</c:v>
                </c:pt>
                <c:pt idx="5">
                  <c:v>321116.44498847215</c:v>
                </c:pt>
              </c:numCache>
            </c:numRef>
          </c:val>
          <c:extLst xmlns:c16r2="http://schemas.microsoft.com/office/drawing/2015/06/chart">
            <c:ext xmlns:c16="http://schemas.microsoft.com/office/drawing/2014/chart" uri="{C3380CC4-5D6E-409C-BE32-E72D297353CC}">
              <c16:uniqueId val="{00000006-77CB-43B5-8E48-D8DCFA73FA04}"/>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txPr>
    <a:bodyPr/>
    <a:lstStyle/>
    <a:p>
      <a:pPr>
        <a:defRPr sz="800" b="0" i="0" u="none" strike="noStrike" baseline="0">
          <a:solidFill>
            <a:srgbClr val="333333"/>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49651972157773"/>
          <c:y val="0.11811023622047244"/>
          <c:w val="0.71693735498839906"/>
          <c:h val="0.72047244094488194"/>
        </c:manualLayout>
      </c:layout>
      <c:barChart>
        <c:barDir val="col"/>
        <c:grouping val="stacked"/>
        <c:varyColors val="0"/>
        <c:ser>
          <c:idx val="0"/>
          <c:order val="0"/>
          <c:tx>
            <c:strRef>
              <c:f>TAXES!$J$76</c:f>
              <c:strCache>
                <c:ptCount val="1"/>
                <c:pt idx="0">
                  <c:v>Local</c:v>
                </c:pt>
              </c:strCache>
            </c:strRef>
          </c:tx>
          <c:spPr>
            <a:solidFill>
              <a:srgbClr val="000080"/>
            </a:solidFill>
            <a:ln w="25400">
              <a:noFill/>
            </a:ln>
          </c:spPr>
          <c:invertIfNegative val="0"/>
          <c:cat>
            <c:strRef>
              <c:f>TAXES!$I$77:$I$80</c:f>
              <c:strCache>
                <c:ptCount val="4"/>
                <c:pt idx="0">
                  <c:v>Delaware</c:v>
                </c:pt>
                <c:pt idx="1">
                  <c:v>Greene</c:v>
                </c:pt>
                <c:pt idx="2">
                  <c:v>Sullivan</c:v>
                </c:pt>
                <c:pt idx="3">
                  <c:v>Ulster</c:v>
                </c:pt>
              </c:strCache>
            </c:strRef>
          </c:cat>
          <c:val>
            <c:numRef>
              <c:f>TAXES!$J$77:$J$80</c:f>
              <c:numCache>
                <c:formatCode>"$"#,##0_);[Red]\("$"#,##0\)</c:formatCode>
                <c:ptCount val="4"/>
                <c:pt idx="0">
                  <c:v>6689503.6555461129</c:v>
                </c:pt>
                <c:pt idx="1">
                  <c:v>11348099.297118753</c:v>
                </c:pt>
                <c:pt idx="2">
                  <c:v>29099573.137434158</c:v>
                </c:pt>
                <c:pt idx="3">
                  <c:v>39149262.43713744</c:v>
                </c:pt>
              </c:numCache>
            </c:numRef>
          </c:val>
          <c:extLst xmlns:c16r2="http://schemas.microsoft.com/office/drawing/2015/06/chart">
            <c:ext xmlns:c16="http://schemas.microsoft.com/office/drawing/2014/chart" uri="{C3380CC4-5D6E-409C-BE32-E72D297353CC}">
              <c16:uniqueId val="{00000000-FBE3-4CE5-B2D3-B9ECFF0B3710}"/>
            </c:ext>
          </c:extLst>
        </c:ser>
        <c:ser>
          <c:idx val="1"/>
          <c:order val="1"/>
          <c:tx>
            <c:strRef>
              <c:f>TAXES!$K$76</c:f>
              <c:strCache>
                <c:ptCount val="1"/>
                <c:pt idx="0">
                  <c:v>State</c:v>
                </c:pt>
              </c:strCache>
            </c:strRef>
          </c:tx>
          <c:spPr>
            <a:solidFill>
              <a:srgbClr val="3366FF"/>
            </a:solidFill>
            <a:ln w="25400">
              <a:noFill/>
            </a:ln>
          </c:spPr>
          <c:invertIfNegative val="0"/>
          <c:cat>
            <c:strRef>
              <c:f>TAXES!$I$77:$I$80</c:f>
              <c:strCache>
                <c:ptCount val="4"/>
                <c:pt idx="0">
                  <c:v>Delaware</c:v>
                </c:pt>
                <c:pt idx="1">
                  <c:v>Greene</c:v>
                </c:pt>
                <c:pt idx="2">
                  <c:v>Sullivan</c:v>
                </c:pt>
                <c:pt idx="3">
                  <c:v>Ulster</c:v>
                </c:pt>
              </c:strCache>
            </c:strRef>
          </c:cat>
          <c:val>
            <c:numRef>
              <c:f>TAXES!$K$77:$K$80</c:f>
              <c:numCache>
                <c:formatCode>"$"#,##0_);[Red]\("$"#,##0\)</c:formatCode>
                <c:ptCount val="4"/>
                <c:pt idx="0">
                  <c:v>6154309.5880500581</c:v>
                </c:pt>
                <c:pt idx="1">
                  <c:v>9390937.2655924726</c:v>
                </c:pt>
                <c:pt idx="2">
                  <c:v>24731578.626842104</c:v>
                </c:pt>
                <c:pt idx="3">
                  <c:v>32280743.231052402</c:v>
                </c:pt>
              </c:numCache>
            </c:numRef>
          </c:val>
          <c:extLst xmlns:c16r2="http://schemas.microsoft.com/office/drawing/2015/06/chart">
            <c:ext xmlns:c16="http://schemas.microsoft.com/office/drawing/2014/chart" uri="{C3380CC4-5D6E-409C-BE32-E72D297353CC}">
              <c16:uniqueId val="{00000001-FBE3-4CE5-B2D3-B9ECFF0B3710}"/>
            </c:ext>
          </c:extLst>
        </c:ser>
        <c:dLbls>
          <c:showLegendKey val="0"/>
          <c:showVal val="0"/>
          <c:showCatName val="0"/>
          <c:showSerName val="0"/>
          <c:showPercent val="0"/>
          <c:showBubbleSize val="0"/>
        </c:dLbls>
        <c:gapWidth val="150"/>
        <c:overlap val="100"/>
        <c:axId val="85969536"/>
        <c:axId val="85975424"/>
      </c:barChart>
      <c:catAx>
        <c:axId val="859695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333333"/>
                </a:solidFill>
                <a:latin typeface="Arial"/>
                <a:ea typeface="Arial"/>
                <a:cs typeface="Arial"/>
              </a:defRPr>
            </a:pPr>
            <a:endParaRPr lang="en-US"/>
          </a:p>
        </c:txPr>
        <c:crossAx val="85975424"/>
        <c:crosses val="autoZero"/>
        <c:auto val="1"/>
        <c:lblAlgn val="ctr"/>
        <c:lblOffset val="100"/>
        <c:tickLblSkip val="1"/>
        <c:tickMarkSkip val="1"/>
        <c:noMultiLvlLbl val="0"/>
      </c:catAx>
      <c:valAx>
        <c:axId val="85975424"/>
        <c:scaling>
          <c:orientation val="minMax"/>
        </c:scaling>
        <c:delete val="0"/>
        <c:axPos val="l"/>
        <c:majorGridlines>
          <c:spPr>
            <a:ln w="3175">
              <a:solidFill>
                <a:srgbClr val="C0C0C0"/>
              </a:solidFill>
              <a:prstDash val="solid"/>
            </a:ln>
          </c:spPr>
        </c:majorGridlines>
        <c:numFmt formatCode="&quot;$&quot;#,##0_);[Red]\(&quot;$&quot;#,##0\)" sourceLinked="1"/>
        <c:majorTickMark val="out"/>
        <c:minorTickMark val="none"/>
        <c:tickLblPos val="nextTo"/>
        <c:spPr>
          <a:ln w="9525">
            <a:noFill/>
          </a:ln>
        </c:spPr>
        <c:txPr>
          <a:bodyPr rot="0" vert="horz"/>
          <a:lstStyle/>
          <a:p>
            <a:pPr>
              <a:defRPr sz="800" b="0" i="0" u="none" strike="noStrike" baseline="0">
                <a:solidFill>
                  <a:srgbClr val="333333"/>
                </a:solidFill>
                <a:latin typeface="Arial"/>
                <a:ea typeface="Arial"/>
                <a:cs typeface="Arial"/>
              </a:defRPr>
            </a:pPr>
            <a:endParaRPr lang="en-US"/>
          </a:p>
        </c:txPr>
        <c:crossAx val="85969536"/>
        <c:crosses val="autoZero"/>
        <c:crossBetween val="between"/>
        <c:dispUnits>
          <c:builtInUnit val="millions"/>
          <c:dispUnitsLbl>
            <c:layout>
              <c:manualLayout>
                <c:xMode val="edge"/>
                <c:yMode val="edge"/>
                <c:x val="8.3526682134570762E-2"/>
                <c:y val="0.11811023622047244"/>
              </c:manualLayout>
            </c:layout>
            <c:spPr>
              <a:noFill/>
              <a:ln w="25400">
                <a:noFill/>
              </a:ln>
            </c:spPr>
            <c:txPr>
              <a:bodyPr rot="-5400000" vert="horz"/>
              <a:lstStyle/>
              <a:p>
                <a:pPr algn="ctr">
                  <a:defRPr sz="800" b="1" i="0" u="none" strike="noStrike" baseline="0">
                    <a:solidFill>
                      <a:srgbClr val="333333"/>
                    </a:solidFill>
                    <a:latin typeface="Arial"/>
                    <a:ea typeface="Arial"/>
                    <a:cs typeface="Arial"/>
                  </a:defRPr>
                </a:pPr>
                <a:endParaRPr lang="en-US"/>
              </a:p>
            </c:txPr>
          </c:dispUnitsLbl>
        </c:dispUnits>
      </c:valAx>
      <c:spPr>
        <a:noFill/>
        <a:ln w="25400">
          <a:noFill/>
        </a:ln>
      </c:spPr>
    </c:plotArea>
    <c:legend>
      <c:legendPos val="b"/>
      <c:layout>
        <c:manualLayout>
          <c:xMode val="edge"/>
          <c:yMode val="edge"/>
          <c:x val="0.31322505800464034"/>
          <c:y val="0.20472440944881889"/>
          <c:w val="0.25058004640371229"/>
          <c:h val="0.11023622047244094"/>
        </c:manualLayout>
      </c:layout>
      <c:overlay val="0"/>
      <c:spPr>
        <a:solidFill>
          <a:schemeClr val="bg1"/>
        </a:solidFill>
        <a:ln w="3175">
          <a:solidFill>
            <a:srgbClr val="000000"/>
          </a:solidFill>
          <a:prstDash val="solid"/>
        </a:ln>
      </c:spPr>
      <c:txPr>
        <a:bodyPr/>
        <a:lstStyle/>
        <a:p>
          <a:pPr>
            <a:defRPr sz="700" b="0" i="0" u="none" strike="noStrike" baseline="0">
              <a:solidFill>
                <a:srgbClr val="333333"/>
              </a:solidFill>
              <a:latin typeface="Arial"/>
              <a:ea typeface="Arial"/>
              <a:cs typeface="Arial"/>
            </a:defRPr>
          </a:pPr>
          <a:endParaRPr lang="en-US"/>
        </a:p>
      </c:txPr>
    </c:legend>
    <c:plotVisOnly val="1"/>
    <c:dispBlanksAs val="gap"/>
    <c:showDLblsOverMax val="0"/>
  </c:chart>
  <c:spPr>
    <a:noFill/>
    <a:ln w="9525">
      <a:noFill/>
    </a:ln>
  </c:spPr>
  <c:txPr>
    <a:bodyPr/>
    <a:lstStyle/>
    <a:p>
      <a:pPr>
        <a:defRPr sz="800" b="0" i="0" u="none" strike="noStrike" baseline="0">
          <a:solidFill>
            <a:srgbClr val="333333"/>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xmlns="" id="{8441B14B-8F55-4A24-836C-3DBE2B6DC02E}"/>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200" b="0">
                <a:solidFill>
                  <a:schemeClr val="tx1"/>
                </a:solidFill>
                <a:latin typeface="Times" charset="0"/>
              </a:defRPr>
            </a:lvl1pPr>
          </a:lstStyle>
          <a:p>
            <a:pPr>
              <a:defRPr/>
            </a:pPr>
            <a:endParaRPr lang="en-US"/>
          </a:p>
        </p:txBody>
      </p:sp>
      <p:sp>
        <p:nvSpPr>
          <p:cNvPr id="167939" name="Rectangle 3">
            <a:extLst>
              <a:ext uri="{FF2B5EF4-FFF2-40B4-BE49-F238E27FC236}">
                <a16:creationId xmlns:a16="http://schemas.microsoft.com/office/drawing/2014/main" xmlns="" id="{7E00B48E-13CF-4DE2-A8BD-7FE1231C1A79}"/>
              </a:ext>
            </a:extLst>
          </p:cNvPr>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200" b="0">
                <a:solidFill>
                  <a:schemeClr val="tx1"/>
                </a:solidFill>
                <a:latin typeface="Times" charset="0"/>
              </a:defRPr>
            </a:lvl1pPr>
          </a:lstStyle>
          <a:p>
            <a:pPr>
              <a:defRPr/>
            </a:pPr>
            <a:endParaRPr lang="en-US"/>
          </a:p>
        </p:txBody>
      </p:sp>
      <p:sp>
        <p:nvSpPr>
          <p:cNvPr id="167940" name="Rectangle 4">
            <a:extLst>
              <a:ext uri="{FF2B5EF4-FFF2-40B4-BE49-F238E27FC236}">
                <a16:creationId xmlns:a16="http://schemas.microsoft.com/office/drawing/2014/main" xmlns="" id="{D99C8B59-679A-4C5A-B212-6F7F763592EA}"/>
              </a:ext>
            </a:extLst>
          </p:cNvPr>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spcAft>
                <a:spcPct val="0"/>
              </a:spcAft>
              <a:buClrTx/>
              <a:buFontTx/>
              <a:buNone/>
              <a:defRPr sz="1200" b="0">
                <a:solidFill>
                  <a:schemeClr val="tx1"/>
                </a:solidFill>
                <a:latin typeface="Times" charset="0"/>
              </a:defRPr>
            </a:lvl1pPr>
          </a:lstStyle>
          <a:p>
            <a:pPr>
              <a:defRPr/>
            </a:pPr>
            <a:endParaRPr lang="en-US"/>
          </a:p>
        </p:txBody>
      </p:sp>
      <p:sp>
        <p:nvSpPr>
          <p:cNvPr id="167941" name="Rectangle 5">
            <a:extLst>
              <a:ext uri="{FF2B5EF4-FFF2-40B4-BE49-F238E27FC236}">
                <a16:creationId xmlns:a16="http://schemas.microsoft.com/office/drawing/2014/main" xmlns="" id="{6E1246F4-8E57-4A6A-BD9B-685FB453785E}"/>
              </a:ext>
            </a:extLst>
          </p:cNvPr>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buClrTx/>
              <a:buFontTx/>
              <a:buNone/>
              <a:defRPr sz="1200" b="0">
                <a:solidFill>
                  <a:schemeClr val="tx1"/>
                </a:solidFill>
                <a:latin typeface="Times" panose="02020603050405020304" pitchFamily="18" charset="0"/>
              </a:defRPr>
            </a:lvl1pPr>
          </a:lstStyle>
          <a:p>
            <a:pPr>
              <a:defRPr/>
            </a:pPr>
            <a:fld id="{4E67C902-8B3E-4A2E-8EA3-F259BEB10329}" type="slidenum">
              <a:rPr lang="en-US" altLang="en-US"/>
              <a:pPr>
                <a:defRPr/>
              </a:pPr>
              <a:t>‹#›</a:t>
            </a:fld>
            <a:endParaRPr lang="en-US" altLang="en-US"/>
          </a:p>
        </p:txBody>
      </p:sp>
    </p:spTree>
    <p:extLst>
      <p:ext uri="{BB962C8B-B14F-4D97-AF65-F5344CB8AC3E}">
        <p14:creationId xmlns:p14="http://schemas.microsoft.com/office/powerpoint/2010/main" val="2915908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4B9D3E4D-80BF-451B-B9E6-58F81B735264}"/>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spcAft>
                <a:spcPct val="0"/>
              </a:spcAft>
              <a:buClrTx/>
              <a:buFontTx/>
              <a:buNone/>
              <a:defRPr sz="1200" b="0">
                <a:solidFill>
                  <a:schemeClr val="tx1"/>
                </a:solidFill>
                <a:latin typeface="Times" charset="0"/>
              </a:defRPr>
            </a:lvl1pPr>
          </a:lstStyle>
          <a:p>
            <a:pPr>
              <a:defRPr/>
            </a:pPr>
            <a:endParaRPr lang="en-US"/>
          </a:p>
        </p:txBody>
      </p:sp>
      <p:sp>
        <p:nvSpPr>
          <p:cNvPr id="6147" name="Rectangle 3">
            <a:extLst>
              <a:ext uri="{FF2B5EF4-FFF2-40B4-BE49-F238E27FC236}">
                <a16:creationId xmlns:a16="http://schemas.microsoft.com/office/drawing/2014/main" xmlns="" id="{AD91D73C-4FAC-4C0D-9C55-5B24FC112080}"/>
              </a:ext>
            </a:extLst>
          </p:cNvPr>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FontTx/>
              <a:buNone/>
              <a:defRPr sz="1200" b="0">
                <a:solidFill>
                  <a:schemeClr val="tx1"/>
                </a:solidFill>
                <a:latin typeface="Times" charset="0"/>
              </a:defRPr>
            </a:lvl1pPr>
          </a:lstStyle>
          <a:p>
            <a:pPr>
              <a:defRPr/>
            </a:pPr>
            <a:endParaRPr lang="en-US"/>
          </a:p>
        </p:txBody>
      </p:sp>
      <p:sp>
        <p:nvSpPr>
          <p:cNvPr id="5124" name="Rectangle 4">
            <a:extLst>
              <a:ext uri="{FF2B5EF4-FFF2-40B4-BE49-F238E27FC236}">
                <a16:creationId xmlns:a16="http://schemas.microsoft.com/office/drawing/2014/main" xmlns="" id="{A12DD0D5-4C1E-431C-9903-0255CCCA87AC}"/>
              </a:ext>
            </a:extLst>
          </p:cNvPr>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xmlns="" id="{56F6E0FF-7171-4A24-8457-CECA1A2A12A5}"/>
              </a:ext>
            </a:extLst>
          </p:cNvPr>
          <p:cNvSpPr>
            <a:spLocks noGrp="1" noChangeArrowheads="1"/>
          </p:cNvSpPr>
          <p:nvPr>
            <p:ph type="body" sz="quarter" idx="3"/>
          </p:nvPr>
        </p:nvSpPr>
        <p:spPr bwMode="auto">
          <a:xfrm>
            <a:off x="925513" y="4379913"/>
            <a:ext cx="5083175"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xmlns="" id="{34B757A4-DFF8-4ABC-88C2-FE1C1492A2C8}"/>
              </a:ext>
            </a:extLst>
          </p:cNvPr>
          <p:cNvSpPr>
            <a:spLocks noGrp="1" noChangeArrowheads="1"/>
          </p:cNvSpPr>
          <p:nvPr>
            <p:ph type="ftr" sz="quarter" idx="4"/>
          </p:nvPr>
        </p:nvSpPr>
        <p:spPr bwMode="auto">
          <a:xfrm>
            <a:off x="0" y="8759825"/>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spcAft>
                <a:spcPct val="0"/>
              </a:spcAft>
              <a:buClrTx/>
              <a:buFontTx/>
              <a:buNone/>
              <a:defRPr sz="1200" b="0">
                <a:solidFill>
                  <a:schemeClr val="tx1"/>
                </a:solidFill>
                <a:latin typeface="Times" charset="0"/>
              </a:defRPr>
            </a:lvl1pPr>
          </a:lstStyle>
          <a:p>
            <a:pPr>
              <a:defRPr/>
            </a:pPr>
            <a:endParaRPr lang="en-US"/>
          </a:p>
        </p:txBody>
      </p:sp>
      <p:sp>
        <p:nvSpPr>
          <p:cNvPr id="6151" name="Rectangle 7">
            <a:extLst>
              <a:ext uri="{FF2B5EF4-FFF2-40B4-BE49-F238E27FC236}">
                <a16:creationId xmlns:a16="http://schemas.microsoft.com/office/drawing/2014/main" xmlns="" id="{D6765170-39A5-42ED-A604-90EC8255683E}"/>
              </a:ext>
            </a:extLst>
          </p:cNvPr>
          <p:cNvSpPr>
            <a:spLocks noGrp="1" noChangeArrowheads="1"/>
          </p:cNvSpPr>
          <p:nvPr>
            <p:ph type="sldNum" sz="quarter" idx="5"/>
          </p:nvPr>
        </p:nvSpPr>
        <p:spPr bwMode="auto">
          <a:xfrm>
            <a:off x="3929063" y="8759825"/>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buClrTx/>
              <a:buFontTx/>
              <a:buNone/>
              <a:defRPr sz="1200" b="0">
                <a:solidFill>
                  <a:schemeClr val="tx1"/>
                </a:solidFill>
                <a:latin typeface="Times" panose="02020603050405020304" pitchFamily="18" charset="0"/>
              </a:defRPr>
            </a:lvl1pPr>
          </a:lstStyle>
          <a:p>
            <a:pPr>
              <a:defRPr/>
            </a:pPr>
            <a:fld id="{C57A5D25-BDE6-4001-9E4C-BC56DF45DF8D}" type="slidenum">
              <a:rPr lang="en-US" altLang="en-US"/>
              <a:pPr>
                <a:defRPr/>
              </a:pPr>
              <a:t>‹#›</a:t>
            </a:fld>
            <a:endParaRPr lang="en-US" altLang="en-US"/>
          </a:p>
        </p:txBody>
      </p:sp>
    </p:spTree>
    <p:extLst>
      <p:ext uri="{BB962C8B-B14F-4D97-AF65-F5344CB8AC3E}">
        <p14:creationId xmlns:p14="http://schemas.microsoft.com/office/powerpoint/2010/main" val="1665963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1D3B2E10-1090-4FF3-96EE-72DCA98B07D7}"/>
              </a:ext>
            </a:extLst>
          </p:cNvPr>
          <p:cNvSpPr txBox="1">
            <a:spLocks noGrp="1" noChangeArrowheads="1"/>
          </p:cNvSpPr>
          <p:nvPr/>
        </p:nvSpPr>
        <p:spPr bwMode="auto">
          <a:xfrm>
            <a:off x="3929063" y="8759825"/>
            <a:ext cx="300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3925">
              <a:defRPr sz="1400" b="1">
                <a:solidFill>
                  <a:schemeClr val="accent1"/>
                </a:solidFill>
                <a:latin typeface="Arial" panose="020B0604020202020204" pitchFamily="34" charset="0"/>
                <a:ea typeface="ヒラギノ角ゴ Pro W3"/>
                <a:cs typeface="ヒラギノ角ゴ Pro W3"/>
              </a:defRPr>
            </a:lvl1pPr>
            <a:lvl2pPr marL="742950" indent="-285750" defTabSz="923925">
              <a:defRPr sz="1400" b="1">
                <a:solidFill>
                  <a:schemeClr val="accent1"/>
                </a:solidFill>
                <a:latin typeface="Arial" panose="020B0604020202020204" pitchFamily="34" charset="0"/>
                <a:ea typeface="ヒラギノ角ゴ Pro W3"/>
                <a:cs typeface="ヒラギノ角ゴ Pro W3"/>
              </a:defRPr>
            </a:lvl2pPr>
            <a:lvl3pPr marL="1143000" indent="-228600" defTabSz="923925">
              <a:defRPr sz="1400" b="1">
                <a:solidFill>
                  <a:schemeClr val="accent1"/>
                </a:solidFill>
                <a:latin typeface="Arial" panose="020B0604020202020204" pitchFamily="34" charset="0"/>
                <a:ea typeface="ヒラギノ角ゴ Pro W3"/>
                <a:cs typeface="ヒラギノ角ゴ Pro W3"/>
              </a:defRPr>
            </a:lvl3pPr>
            <a:lvl4pPr marL="1600200" indent="-228600" defTabSz="923925">
              <a:defRPr sz="1400" b="1">
                <a:solidFill>
                  <a:schemeClr val="accent1"/>
                </a:solidFill>
                <a:latin typeface="Arial" panose="020B0604020202020204" pitchFamily="34" charset="0"/>
                <a:ea typeface="ヒラギノ角ゴ Pro W3"/>
                <a:cs typeface="ヒラギノ角ゴ Pro W3"/>
              </a:defRPr>
            </a:lvl4pPr>
            <a:lvl5pPr marL="2057400" indent="-228600" defTabSz="923925">
              <a:defRPr sz="1400" b="1">
                <a:solidFill>
                  <a:schemeClr val="accent1"/>
                </a:solidFill>
                <a:latin typeface="Arial" panose="020B0604020202020204" pitchFamily="34" charset="0"/>
                <a:ea typeface="ヒラギノ角ゴ Pro W3"/>
                <a:cs typeface="ヒラギノ角ゴ Pro W3"/>
              </a:defRPr>
            </a:lvl5pPr>
            <a:lvl6pPr marL="2514600" indent="-228600" defTabSz="923925"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defTabSz="923925"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defTabSz="923925"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defTabSz="923925"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algn="r"/>
            <a:fld id="{A50C8335-7A9D-4216-95ED-EB2B4A140061}" type="slidenum">
              <a:rPr lang="en-US" altLang="en-US" sz="1200" b="0">
                <a:solidFill>
                  <a:schemeClr val="tx1"/>
                </a:solidFill>
                <a:latin typeface="Times" panose="02020603050405020304" pitchFamily="18" charset="0"/>
              </a:rPr>
              <a:pPr algn="r"/>
              <a:t>1</a:t>
            </a:fld>
            <a:endParaRPr lang="en-US" altLang="en-US" sz="1200" b="0">
              <a:solidFill>
                <a:schemeClr val="tx1"/>
              </a:solidFill>
              <a:latin typeface="Times" panose="02020603050405020304" pitchFamily="18" charset="0"/>
            </a:endParaRPr>
          </a:p>
        </p:txBody>
      </p:sp>
      <p:sp>
        <p:nvSpPr>
          <p:cNvPr id="8195" name="Rectangle 2">
            <a:extLst>
              <a:ext uri="{FF2B5EF4-FFF2-40B4-BE49-F238E27FC236}">
                <a16:creationId xmlns:a16="http://schemas.microsoft.com/office/drawing/2014/main" xmlns="" id="{2B17F84B-4AFF-4F48-8A07-0BF6AECA040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xmlns="" id="{D0967343-C2C1-4FAA-9A8F-6FF6A9869020}"/>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lstStyle/>
          <a:p>
            <a:pPr eaLnBrk="1" hangingPunct="1"/>
            <a:endParaRPr lang="en-GB" altLang="en-US">
              <a:latin typeface="Times" panose="02020603050405020304" pitchFamily="18" charset="0"/>
            </a:endParaRPr>
          </a:p>
          <a:p>
            <a:pPr eaLnBrk="1" hangingPunct="1"/>
            <a:endParaRPr lang="en-GB" altLang="en-US">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270605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2632437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30650" y="8759825"/>
            <a:ext cx="300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9D0F33-92D3-421A-ACA2-B74ADF6FFF07}" type="slidenum">
              <a:rPr kumimoji="0" lang="en-US" altLang="en-US" sz="1200" b="0" i="0" u="none" strike="noStrike" kern="1200" cap="none" spc="0" normalizeH="0" baseline="0" noProof="0">
                <a:ln>
                  <a:noFill/>
                </a:ln>
                <a:solidFill>
                  <a:srgbClr val="000000"/>
                </a:solidFill>
                <a:effectLst/>
                <a:uLnTx/>
                <a:uFillTx/>
                <a:latin typeface="Book Antiqua" panose="02040602050305030304" pitchFamily="18" charset="0"/>
                <a:ea typeface="MS PGothic" panose="020B0600070205080204"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Book Antiqua" panose="02040602050305030304" pitchFamily="18" charset="0"/>
              <a:ea typeface="MS PGothic" panose="020B0600070205080204" pitchFamily="3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altLang="en-US">
              <a:latin typeface="Times" panose="02020603050405020304" pitchFamily="18" charset="0"/>
            </a:endParaRPr>
          </a:p>
        </p:txBody>
      </p:sp>
    </p:spTree>
    <p:extLst>
      <p:ext uri="{BB962C8B-B14F-4D97-AF65-F5344CB8AC3E}">
        <p14:creationId xmlns:p14="http://schemas.microsoft.com/office/powerpoint/2010/main" val="410052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405739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08372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140708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15470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260660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69864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48C6BFC4-C898-45EB-899E-AF09322EAF19}"/>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xmlns="" id="{D855C0CB-0414-4F13-BE8C-16AB42125D4A}"/>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20E5615E-0073-46C6-833E-247DE5B02A8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xmlns="" id="{AFC7E1E8-F18E-4A95-9FAD-C6EEEA95D377}"/>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1CD51DE9-5AA6-470C-B50B-413157232736}"/>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xmlns="" id="{77C0B077-4EDB-4C22-A918-7329A78C1259}"/>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81F39981-C3CA-44E5-8D92-176ADD0375C9}"/>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xmlns="" id="{9C48F160-9C4B-4632-BDF1-6D43C6A7B68B}"/>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0B2DA616-C1DA-4F2E-BE58-53A625CEFCEF}"/>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xmlns="" id="{36091E24-D7F8-47CE-9924-7C82687609DA}"/>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21769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9DF4E089-72A3-452E-9A2B-659AF6C75DA0}"/>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xmlns="" id="{50C6A62C-0055-4BF5-B725-D9ED036629A0}"/>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859206DA-2747-45A2-8FCC-B2F0BE383B92}"/>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xmlns="" id="{2FE754A4-E42B-4872-B56D-6D929EFFA0A8}"/>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727058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696D1EB1-96A9-4A98-A246-528F3BDF189C}"/>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xmlns="" id="{A73A6A6F-DB47-4015-823A-4392AFC96E01}"/>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1848228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373588F9-8318-4972-AE25-797308F930E0}"/>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xmlns="" id="{13E531BD-60A2-4B65-B767-C50D9CBF381D}"/>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40656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DA252D55-B63A-4CA4-904E-AD3C89D69D3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xmlns="" id="{71F89201-F35F-4886-AD2E-4F79518E3EDD}"/>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E506D606-E716-4FB6-ADB8-9B2E3214C518}"/>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xmlns="" id="{063D1607-1277-4870-8718-C3D6706D39FB}"/>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xmlns="" id="{C67847FF-03FE-4B61-A2A3-A7774A69BB53}"/>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xmlns="" id="{7270A813-E113-4BE9-BA55-99FDB9ED4893}"/>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63638" y="693738"/>
            <a:ext cx="4608512" cy="3455987"/>
          </a:xfrm>
          <a:ln/>
        </p:spPr>
      </p:sp>
      <p:sp>
        <p:nvSpPr>
          <p:cNvPr id="36867" name="Rectangle 3"/>
          <p:cNvSpPr>
            <a:spLocks noGrp="1" noChangeArrowheads="1"/>
          </p:cNvSpPr>
          <p:nvPr>
            <p:ph type="body" idx="1"/>
          </p:nvPr>
        </p:nvSpPr>
        <p:spPr>
          <a:xfrm>
            <a:off x="923925" y="4378325"/>
            <a:ext cx="5086350"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19060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xmlns="" id="{7D570912-3BC2-4552-8BF6-954542211C24}"/>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xmlns="" id="{AA98818E-50E8-4AB9-96AA-C52027CD5BBF}"/>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xmlns="" id="{A4C377C1-84EA-4155-AF99-C64E1A08604A}"/>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xmlns="" id="{188864D8-837E-4D15-8F60-5F2F1020A846}"/>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xmlns="" id="{55CB7961-BA84-4891-81D6-3C02B7EA342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xmlns="" id="{63E394E2-5DF5-4F16-85C1-69B43460B656}"/>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xmlns="" id="{C042B1E7-DC80-4D34-8860-0A14F0AD25D8}"/>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xmlns="" id="{C34ABD8C-A628-4E28-B8A4-DDB9E77C1DA5}"/>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6470896C-66CF-49CB-9C89-8D1DE5F20380}"/>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xmlns="" id="{DB993EB5-9F82-4664-8D3F-7033D6524B58}"/>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xmlns="" id="{5C396051-C8AB-4566-A8BB-72111F8AB57A}"/>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xmlns="" id="{96D13A53-6ED1-4FCE-A363-986E9DB074EF}"/>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C83CC4E9-7FCF-4B6A-B057-E3544972FEA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xmlns="" id="{75DD3B3A-E5E9-4D8B-A184-0355DFD6FDB6}"/>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xmlns="" id="{1756A601-2197-482E-A7C3-FD650C42B942}"/>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xmlns="" id="{74C149FE-6FE6-4431-AC6D-44EBE6D23CE1}"/>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F5E27C79-C5D2-44C8-A31A-CD8CC80496A0}"/>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xmlns="" id="{77292175-3C47-420B-BA0B-26ED06770C6A}"/>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xmlns="" id="{3E77ABF7-5E86-46E3-9159-29AF8D97DFE5}"/>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xmlns="" id="{97A63830-8137-448E-8078-C6F746B72878}"/>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63638" y="693738"/>
            <a:ext cx="4608512" cy="3455987"/>
          </a:xfrm>
          <a:ln/>
        </p:spPr>
      </p:sp>
      <p:sp>
        <p:nvSpPr>
          <p:cNvPr id="37891" name="Rectangle 3"/>
          <p:cNvSpPr>
            <a:spLocks noGrp="1" noChangeArrowheads="1"/>
          </p:cNvSpPr>
          <p:nvPr>
            <p:ph type="body" idx="1"/>
          </p:nvPr>
        </p:nvSpPr>
        <p:spPr>
          <a:xfrm>
            <a:off x="923925" y="4378325"/>
            <a:ext cx="5086350"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1044761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xmlns="" id="{B164CFAB-237C-4293-9AF0-8553626D7668}"/>
              </a:ext>
            </a:extLst>
          </p:cNvPr>
          <p:cNvSpPr txBox="1">
            <a:spLocks noGrp="1" noChangeArrowheads="1"/>
          </p:cNvSpPr>
          <p:nvPr/>
        </p:nvSpPr>
        <p:spPr bwMode="auto">
          <a:xfrm>
            <a:off x="3930650" y="8759825"/>
            <a:ext cx="300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algn="r"/>
            <a:fld id="{1EB5B3CB-005E-4DF9-937E-A164BDA6BA87}" type="slidenum">
              <a:rPr lang="en-US" altLang="en-US" sz="1200" b="0">
                <a:solidFill>
                  <a:schemeClr val="tx1"/>
                </a:solidFill>
                <a:latin typeface="Book Antiqua" panose="02040602050305030304" pitchFamily="18" charset="0"/>
                <a:ea typeface="MS PGothic" panose="020B0600070205080204" pitchFamily="34" charset="-128"/>
              </a:rPr>
              <a:pPr algn="r"/>
              <a:t>40</a:t>
            </a:fld>
            <a:endParaRPr lang="en-US" altLang="en-US" sz="1200" b="0">
              <a:solidFill>
                <a:schemeClr val="tx1"/>
              </a:solidFill>
              <a:latin typeface="Book Antiqua" panose="02040602050305030304" pitchFamily="18" charset="0"/>
              <a:ea typeface="MS PGothic" panose="020B0600070205080204" pitchFamily="34" charset="-128"/>
            </a:endParaRPr>
          </a:p>
        </p:txBody>
      </p:sp>
      <p:sp>
        <p:nvSpPr>
          <p:cNvPr id="100355" name="Rectangle 2">
            <a:extLst>
              <a:ext uri="{FF2B5EF4-FFF2-40B4-BE49-F238E27FC236}">
                <a16:creationId xmlns:a16="http://schemas.microsoft.com/office/drawing/2014/main" xmlns="" id="{D09DD63C-3D4B-41FF-99AD-FA41C42211BA}"/>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xmlns="" id="{880703E2-6525-4A8D-BE56-E156DCEA2BEA}"/>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altLang="en-US">
              <a:latin typeface="Times"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xmlns="" id="{73B8F9E4-EB27-4AAE-96FC-B8975FD49F46}"/>
              </a:ext>
            </a:extLst>
          </p:cNvPr>
          <p:cNvSpPr txBox="1">
            <a:spLocks noGrp="1" noChangeArrowheads="1"/>
          </p:cNvSpPr>
          <p:nvPr/>
        </p:nvSpPr>
        <p:spPr bwMode="auto">
          <a:xfrm>
            <a:off x="3930650" y="8759825"/>
            <a:ext cx="300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algn="r"/>
            <a:fld id="{0A87CF76-BBD4-4672-AF54-BD3C2F3A1841}" type="slidenum">
              <a:rPr lang="en-US" altLang="en-US" sz="1200" b="0">
                <a:solidFill>
                  <a:schemeClr val="tx1"/>
                </a:solidFill>
                <a:latin typeface="Book Antiqua" panose="02040602050305030304" pitchFamily="18" charset="0"/>
                <a:ea typeface="MS PGothic" panose="020B0600070205080204" pitchFamily="34" charset="-128"/>
              </a:rPr>
              <a:pPr algn="r"/>
              <a:t>41</a:t>
            </a:fld>
            <a:endParaRPr lang="en-US" altLang="en-US" sz="1200" b="0">
              <a:solidFill>
                <a:schemeClr val="tx1"/>
              </a:solidFill>
              <a:latin typeface="Book Antiqua" panose="02040602050305030304" pitchFamily="18" charset="0"/>
              <a:ea typeface="MS PGothic" panose="020B0600070205080204" pitchFamily="34" charset="-128"/>
            </a:endParaRPr>
          </a:p>
        </p:txBody>
      </p:sp>
      <p:sp>
        <p:nvSpPr>
          <p:cNvPr id="102403" name="Rectangle 2">
            <a:extLst>
              <a:ext uri="{FF2B5EF4-FFF2-40B4-BE49-F238E27FC236}">
                <a16:creationId xmlns:a16="http://schemas.microsoft.com/office/drawing/2014/main" xmlns="" id="{8A5CDD66-0909-4CA3-BCAA-3F9C48A3023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xmlns="" id="{24124823-20D8-4FA7-804A-499A0DC56F16}"/>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altLang="en-US">
              <a:latin typeface="Times"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xmlns="" id="{181BD6EB-13C9-4824-A5BA-535B1FE5CB72}"/>
              </a:ext>
            </a:extLst>
          </p:cNvPr>
          <p:cNvSpPr txBox="1">
            <a:spLocks noGrp="1" noChangeArrowheads="1"/>
          </p:cNvSpPr>
          <p:nvPr/>
        </p:nvSpPr>
        <p:spPr bwMode="auto">
          <a:xfrm>
            <a:off x="3930650" y="8759825"/>
            <a:ext cx="300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algn="r"/>
            <a:fld id="{81855F9E-AD89-4BBE-983D-9B8EEAD2CCE5}" type="slidenum">
              <a:rPr lang="en-US" altLang="en-US" sz="1200" b="0">
                <a:solidFill>
                  <a:schemeClr val="tx1"/>
                </a:solidFill>
                <a:latin typeface="Book Antiqua" panose="02040602050305030304" pitchFamily="18" charset="0"/>
                <a:ea typeface="MS PGothic" panose="020B0600070205080204" pitchFamily="34" charset="-128"/>
              </a:rPr>
              <a:pPr algn="r"/>
              <a:t>42</a:t>
            </a:fld>
            <a:endParaRPr lang="en-US" altLang="en-US" sz="1200" b="0">
              <a:solidFill>
                <a:schemeClr val="tx1"/>
              </a:solidFill>
              <a:latin typeface="Book Antiqua" panose="02040602050305030304" pitchFamily="18" charset="0"/>
              <a:ea typeface="MS PGothic" panose="020B0600070205080204" pitchFamily="34" charset="-128"/>
            </a:endParaRPr>
          </a:p>
        </p:txBody>
      </p:sp>
      <p:sp>
        <p:nvSpPr>
          <p:cNvPr id="104451" name="Rectangle 2">
            <a:extLst>
              <a:ext uri="{FF2B5EF4-FFF2-40B4-BE49-F238E27FC236}">
                <a16:creationId xmlns:a16="http://schemas.microsoft.com/office/drawing/2014/main" xmlns="" id="{B261A915-2E5C-44C9-87D5-08222AEFD89C}"/>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xmlns="" id="{BB433D70-C7BE-40F1-8B93-892282FB591D}"/>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altLang="en-US">
              <a:latin typeface="Times"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23482F48-58B7-4019-B027-6C6AC0681552}"/>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xmlns="" id="{BBD973FE-FC18-4110-8633-D5E35C5CF2A1}"/>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xmlns="" id="{0C037CF2-FA41-4F5B-A4E8-D9D70A6F2D28}"/>
              </a:ext>
            </a:extLst>
          </p:cNvPr>
          <p:cNvSpPr txBox="1">
            <a:spLocks noGrp="1" noChangeArrowheads="1"/>
          </p:cNvSpPr>
          <p:nvPr/>
        </p:nvSpPr>
        <p:spPr bwMode="auto">
          <a:xfrm>
            <a:off x="3929063" y="8759825"/>
            <a:ext cx="300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nchor="b"/>
          <a:lstStyle>
            <a:lvl1pPr defTabSz="922338">
              <a:defRPr sz="1400" b="1">
                <a:solidFill>
                  <a:schemeClr val="accent1"/>
                </a:solidFill>
                <a:latin typeface="Arial" panose="020B0604020202020204" pitchFamily="34" charset="0"/>
                <a:ea typeface="ヒラギノ角ゴ Pro W3"/>
                <a:cs typeface="ヒラギノ角ゴ Pro W3"/>
              </a:defRPr>
            </a:lvl1pPr>
            <a:lvl2pPr marL="742950" indent="-285750" defTabSz="922338">
              <a:defRPr sz="1400" b="1">
                <a:solidFill>
                  <a:schemeClr val="accent1"/>
                </a:solidFill>
                <a:latin typeface="Arial" panose="020B0604020202020204" pitchFamily="34" charset="0"/>
                <a:ea typeface="ヒラギノ角ゴ Pro W3"/>
                <a:cs typeface="ヒラギノ角ゴ Pro W3"/>
              </a:defRPr>
            </a:lvl2pPr>
            <a:lvl3pPr marL="1143000" indent="-228600" defTabSz="922338">
              <a:defRPr sz="1400" b="1">
                <a:solidFill>
                  <a:schemeClr val="accent1"/>
                </a:solidFill>
                <a:latin typeface="Arial" panose="020B0604020202020204" pitchFamily="34" charset="0"/>
                <a:ea typeface="ヒラギノ角ゴ Pro W3"/>
                <a:cs typeface="ヒラギノ角ゴ Pro W3"/>
              </a:defRPr>
            </a:lvl3pPr>
            <a:lvl4pPr marL="1600200" indent="-228600" defTabSz="922338">
              <a:defRPr sz="1400" b="1">
                <a:solidFill>
                  <a:schemeClr val="accent1"/>
                </a:solidFill>
                <a:latin typeface="Arial" panose="020B0604020202020204" pitchFamily="34" charset="0"/>
                <a:ea typeface="ヒラギノ角ゴ Pro W3"/>
                <a:cs typeface="ヒラギノ角ゴ Pro W3"/>
              </a:defRPr>
            </a:lvl4pPr>
            <a:lvl5pPr marL="2057400" indent="-228600" defTabSz="922338">
              <a:defRPr sz="1400" b="1">
                <a:solidFill>
                  <a:schemeClr val="accent1"/>
                </a:solidFill>
                <a:latin typeface="Arial" panose="020B0604020202020204" pitchFamily="34" charset="0"/>
                <a:ea typeface="ヒラギノ角ゴ Pro W3"/>
                <a:cs typeface="ヒラギノ角ゴ Pro W3"/>
              </a:defRPr>
            </a:lvl5pPr>
            <a:lvl6pPr marL="2514600" indent="-228600" defTabSz="922338"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defTabSz="922338"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defTabSz="922338"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defTabSz="922338"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algn="r"/>
            <a:fld id="{974D8ABB-C7E1-4A5D-8DCC-30D5B4F8B385}" type="slidenum">
              <a:rPr lang="en-US" altLang="en-US" sz="1200" b="0">
                <a:solidFill>
                  <a:schemeClr val="tx1"/>
                </a:solidFill>
                <a:latin typeface="Times" panose="02020603050405020304" pitchFamily="18" charset="0"/>
              </a:rPr>
              <a:pPr algn="r"/>
              <a:t>44</a:t>
            </a:fld>
            <a:endParaRPr lang="en-US" altLang="en-US" sz="1200" b="0">
              <a:solidFill>
                <a:schemeClr val="tx1"/>
              </a:solidFill>
              <a:latin typeface="Times" panose="02020603050405020304" pitchFamily="18" charset="0"/>
            </a:endParaRPr>
          </a:p>
        </p:txBody>
      </p:sp>
      <p:sp>
        <p:nvSpPr>
          <p:cNvPr id="108547" name="Rectangle 2">
            <a:extLst>
              <a:ext uri="{FF2B5EF4-FFF2-40B4-BE49-F238E27FC236}">
                <a16:creationId xmlns:a16="http://schemas.microsoft.com/office/drawing/2014/main" xmlns="" id="{4FE0B63F-8253-44DA-A112-ACD43850785F}"/>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xmlns="" id="{EEA0E16C-6E25-4685-A72F-FC1274CB4D09}"/>
              </a:ext>
            </a:extLst>
          </p:cNvPr>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p>
            <a:pPr eaLnBrk="1" hangingPunct="1"/>
            <a:endParaRPr lang="en-US" altLang="en-US">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26588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03676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144709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280954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23925" y="4379913"/>
            <a:ext cx="5086350"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137252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1792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32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22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7648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71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45843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47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69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351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35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313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9648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1404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850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9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Tree>
    <p:extLst>
      <p:ext uri="{BB962C8B-B14F-4D97-AF65-F5344CB8AC3E}">
        <p14:creationId xmlns:p14="http://schemas.microsoft.com/office/powerpoint/2010/main" val="14353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ext Placeholder 2"/>
          <p:cNvSpPr>
            <a:spLocks noGrp="1"/>
          </p:cNvSpPr>
          <p:nvPr>
            <p:ph type="body" sz="half" idx="1"/>
          </p:nvPr>
        </p:nvSpPr>
        <p:spPr>
          <a:xfrm>
            <a:off x="3952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194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16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490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1688" y="981075"/>
            <a:ext cx="4064000" cy="258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1688" y="3721100"/>
            <a:ext cx="4064000" cy="258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280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28918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377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2306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0288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55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690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1567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250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375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3902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814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875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7755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5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979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09203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454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615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7162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305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7511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4144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0943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724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Tree>
    <p:extLst>
      <p:ext uri="{BB962C8B-B14F-4D97-AF65-F5344CB8AC3E}">
        <p14:creationId xmlns:p14="http://schemas.microsoft.com/office/powerpoint/2010/main" val="178110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0578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ext Placeholder 2"/>
          <p:cNvSpPr>
            <a:spLocks noGrp="1"/>
          </p:cNvSpPr>
          <p:nvPr>
            <p:ph type="body" sz="half" idx="1"/>
          </p:nvPr>
        </p:nvSpPr>
        <p:spPr>
          <a:xfrm>
            <a:off x="3952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2574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16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1656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13456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406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6333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54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002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3802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89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923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3723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7029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124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2251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Tree>
    <p:extLst>
      <p:ext uri="{BB962C8B-B14F-4D97-AF65-F5344CB8AC3E}">
        <p14:creationId xmlns:p14="http://schemas.microsoft.com/office/powerpoint/2010/main" val="1124404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ext Placeholder 2"/>
          <p:cNvSpPr>
            <a:spLocks noGrp="1"/>
          </p:cNvSpPr>
          <p:nvPr>
            <p:ph type="body" sz="half" idx="1"/>
          </p:nvPr>
        </p:nvSpPr>
        <p:spPr>
          <a:xfrm>
            <a:off x="3952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995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1688" y="981075"/>
            <a:ext cx="406400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937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69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231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865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xmlns="" id="{4EA76E96-FAF5-4AD1-9FEC-4940B3DC7402}"/>
              </a:ext>
            </a:extLst>
          </p:cNvPr>
          <p:cNvCxnSpPr/>
          <p:nvPr/>
        </p:nvCxnSpPr>
        <p:spPr bwMode="auto">
          <a:xfrm>
            <a:off x="3454400" y="2293938"/>
            <a:ext cx="5689600" cy="1587"/>
          </a:xfrm>
          <a:prstGeom prst="line">
            <a:avLst/>
          </a:prstGeom>
          <a:solidFill>
            <a:schemeClr val="accent1"/>
          </a:solidFill>
          <a:ln w="25400" cap="flat" cmpd="sng" algn="ctr">
            <a:solidFill>
              <a:schemeClr val="accent3"/>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ts val="1800"/>
        </a:spcAft>
        <a:defRPr sz="2800">
          <a:solidFill>
            <a:schemeClr val="accent1"/>
          </a:solidFill>
          <a:latin typeface="+mj-lt"/>
          <a:ea typeface="+mj-ea"/>
          <a:cs typeface="+mj-cs"/>
        </a:defRPr>
      </a:lvl1pPr>
      <a:lvl2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9pPr>
    </p:titleStyle>
    <p:bodyStyle>
      <a:lvl1pPr marL="342900" indent="-342900" algn="l" rtl="0" eaLnBrk="0" fontAlgn="base" hangingPunct="0">
        <a:spcBef>
          <a:spcPct val="20000"/>
        </a:spcBef>
        <a:spcAft>
          <a:spcPct val="0"/>
        </a:spcAft>
        <a:buClr>
          <a:srgbClr val="003A5B"/>
        </a:buClr>
        <a:buFont typeface="Wingdings" panose="05000000000000000000" pitchFamily="2" charset="2"/>
        <a:buChar char="l"/>
        <a:defRPr sz="2400">
          <a:solidFill>
            <a:schemeClr val="accent1"/>
          </a:solidFill>
          <a:latin typeface="+mn-lt"/>
          <a:ea typeface="+mn-ea"/>
          <a:cs typeface="+mn-cs"/>
        </a:defRPr>
      </a:lvl1pPr>
      <a:lvl2pPr marL="742950" indent="-285750" algn="l" rtl="0" eaLnBrk="0" fontAlgn="base" hangingPunct="0">
        <a:spcBef>
          <a:spcPct val="20000"/>
        </a:spcBef>
        <a:spcAft>
          <a:spcPct val="0"/>
        </a:spcAft>
        <a:buClr>
          <a:srgbClr val="003A5B"/>
        </a:buClr>
        <a:buFont typeface="Arial" panose="020B0604020202020204" pitchFamily="34" charset="0"/>
        <a:buChar char="■"/>
        <a:defRPr sz="2000">
          <a:solidFill>
            <a:schemeClr val="accent1"/>
          </a:solidFill>
          <a:latin typeface="+mn-lt"/>
          <a:ea typeface="+mn-ea"/>
          <a:cs typeface="+mn-cs"/>
        </a:defRPr>
      </a:lvl2pPr>
      <a:lvl3pPr marL="1143000" indent="-228600" algn="l" rtl="0" eaLnBrk="0" fontAlgn="base" hangingPunct="0">
        <a:spcBef>
          <a:spcPct val="20000"/>
        </a:spcBef>
        <a:spcAft>
          <a:spcPct val="0"/>
        </a:spcAft>
        <a:buClr>
          <a:srgbClr val="003A5B"/>
        </a:buClr>
        <a:buFont typeface="Arial" panose="020B0604020202020204" pitchFamily="34" charset="0"/>
        <a:buChar char="–"/>
        <a:defRPr>
          <a:solidFill>
            <a:schemeClr val="accent1"/>
          </a:solidFill>
          <a:latin typeface="+mn-lt"/>
          <a:ea typeface="+mn-ea"/>
          <a:cs typeface="+mn-cs"/>
        </a:defRPr>
      </a:lvl3pPr>
      <a:lvl4pPr marL="1600200" indent="-228600" algn="l" rtl="0" eaLnBrk="0" fontAlgn="base" hangingPunct="0">
        <a:spcBef>
          <a:spcPct val="20000"/>
        </a:spcBef>
        <a:spcAft>
          <a:spcPct val="0"/>
        </a:spcAft>
        <a:buClr>
          <a:srgbClr val="003A5B"/>
        </a:buClr>
        <a:buFont typeface="Arial" panose="020B0604020202020204" pitchFamily="34" charset="0"/>
        <a:buChar char="○"/>
        <a:defRPr sz="1600">
          <a:solidFill>
            <a:schemeClr val="accent1"/>
          </a:solidFill>
          <a:latin typeface="+mn-lt"/>
          <a:ea typeface="+mn-ea"/>
          <a:cs typeface="+mn-cs"/>
        </a:defRPr>
      </a:lvl4pPr>
      <a:lvl5pPr marL="2057400" indent="-228600" algn="l" rtl="0" eaLnBrk="0" fontAlgn="base" hangingPunct="0">
        <a:spcBef>
          <a:spcPct val="20000"/>
        </a:spcBef>
        <a:spcAft>
          <a:spcPct val="0"/>
        </a:spcAft>
        <a:buClr>
          <a:srgbClr val="003A5B"/>
        </a:buClr>
        <a:buFont typeface="Wingdings" panose="05000000000000000000" pitchFamily="2" charset="2"/>
        <a:buChar char=""/>
        <a:defRPr sz="1400">
          <a:solidFill>
            <a:schemeClr val="accent1"/>
          </a:solidFill>
          <a:latin typeface="+mn-lt"/>
          <a:ea typeface="+mn-ea"/>
          <a:cs typeface="+mn-cs"/>
        </a:defRPr>
      </a:lvl5pPr>
      <a:lvl6pPr marL="25146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6pPr>
      <a:lvl7pPr marL="29718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7pPr>
      <a:lvl8pPr marL="34290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8pPr>
      <a:lvl9pPr marL="38862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041C1D7F-4B00-4B90-B393-2E16E7919AEA}"/>
              </a:ext>
            </a:extLst>
          </p:cNvPr>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14250067-0E73-49ED-A4D5-47962158A460}"/>
              </a:ext>
            </a:extLst>
          </p:cNvPr>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xmlns="" id="{ECFA7F1E-2415-4BE2-9BA7-58C896060B3A}"/>
              </a:ext>
            </a:extLst>
          </p:cNvPr>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eaLnBrk="1" hangingPunct="1">
              <a:defRPr/>
            </a:pPr>
            <a:r>
              <a:rPr lang="en-GB" altLang="en-US" sz="1000">
                <a:solidFill>
                  <a:srgbClr val="5A554B"/>
                </a:solidFill>
                <a:ea typeface="Cambria" pitchFamily="18" charset="0"/>
                <a:cs typeface="Arial" pitchFamily="34" charset="0"/>
              </a:rPr>
              <a:t>		</a:t>
            </a:r>
            <a:endParaRPr lang="en-GB" altLang="en-US" sz="2600" b="0">
              <a:solidFill>
                <a:schemeClr val="tx1"/>
              </a:solidFill>
              <a:latin typeface="Times" pitchFamily="18" charset="0"/>
              <a:ea typeface="Cambria" pitchFamily="18" charset="0"/>
              <a:cs typeface="Arial" pitchFamily="34" charset="0"/>
            </a:endParaRPr>
          </a:p>
        </p:txBody>
      </p:sp>
      <p:cxnSp>
        <p:nvCxnSpPr>
          <p:cNvPr id="2053" name="AutoShape 6">
            <a:extLst>
              <a:ext uri="{FF2B5EF4-FFF2-40B4-BE49-F238E27FC236}">
                <a16:creationId xmlns:a16="http://schemas.microsoft.com/office/drawing/2014/main" xmlns="" id="{8BA9BEF5-D40A-46FC-9701-59F07A6E1C23}"/>
              </a:ext>
            </a:extLst>
          </p:cNvPr>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2054" name="Picture 9">
            <a:extLst>
              <a:ext uri="{FF2B5EF4-FFF2-40B4-BE49-F238E27FC236}">
                <a16:creationId xmlns:a16="http://schemas.microsoft.com/office/drawing/2014/main" xmlns="" id="{2C6956D6-C39E-421B-8C16-81FB3E600602}"/>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403975"/>
            <a:ext cx="8715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8">
            <a:extLst>
              <a:ext uri="{FF2B5EF4-FFF2-40B4-BE49-F238E27FC236}">
                <a16:creationId xmlns:a16="http://schemas.microsoft.com/office/drawing/2014/main" xmlns="" id="{D346BA09-3E20-4225-AFBD-BD490E6D0B9D}"/>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defRPr/>
            </a:pPr>
            <a:endParaRPr lang="en-US" altLang="en-US" sz="2400" b="0">
              <a:solidFill>
                <a:schemeClr val="bg1"/>
              </a:solidFill>
              <a:latin typeface="Times" pitchFamily="18" charset="0"/>
            </a:endParaRPr>
          </a:p>
        </p:txBody>
      </p:sp>
      <p:sp>
        <p:nvSpPr>
          <p:cNvPr id="2056" name="Slide Number Placeholder 3">
            <a:extLst>
              <a:ext uri="{FF2B5EF4-FFF2-40B4-BE49-F238E27FC236}">
                <a16:creationId xmlns:a16="http://schemas.microsoft.com/office/drawing/2014/main" xmlns="" id="{35FB39B3-C744-4452-8747-D23E25F15E15}"/>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a:defRPr/>
            </a:pPr>
            <a:fld id="{1D20EF48-5F31-4AA9-AE69-D91B6F679931}" type="slidenum">
              <a:rPr lang="en-US" altLang="en-US" sz="1600" smtClean="0">
                <a:solidFill>
                  <a:schemeClr val="bg1"/>
                </a:solidFill>
              </a:rPr>
              <a:pPr algn="ctr">
                <a:defRPr/>
              </a:pPr>
              <a:t>‹#›</a:t>
            </a:fld>
            <a:endParaRPr lang="en-US" altLang="en-US">
              <a:solidFill>
                <a:schemeClr val="bg1"/>
              </a:solidFill>
            </a:endParaRPr>
          </a:p>
        </p:txBody>
      </p:sp>
      <p:pic>
        <p:nvPicPr>
          <p:cNvPr id="2057" name="Picture 10">
            <a:extLst>
              <a:ext uri="{FF2B5EF4-FFF2-40B4-BE49-F238E27FC236}">
                <a16:creationId xmlns:a16="http://schemas.microsoft.com/office/drawing/2014/main" xmlns="" id="{952FADFE-71C3-4140-A391-74251CC6E928}"/>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577D1F87-2C4E-4D0A-8591-CB73A6EDCF72}"/>
              </a:ext>
            </a:extLst>
          </p:cNvPr>
          <p:cNvSpPr>
            <a:spLocks noGrp="1" noChangeArrowheads="1"/>
          </p:cNvSpPr>
          <p:nvPr>
            <p:ph type="title"/>
          </p:nvPr>
        </p:nvSpPr>
        <p:spPr bwMode="auto">
          <a:xfrm>
            <a:off x="611188" y="2420938"/>
            <a:ext cx="7886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0" fontAlgn="base" hangingPunct="0">
        <a:spcBef>
          <a:spcPct val="0"/>
        </a:spcBef>
        <a:spcAft>
          <a:spcPts val="1800"/>
        </a:spcAft>
        <a:defRPr sz="2800" b="1">
          <a:solidFill>
            <a:schemeClr val="bg1"/>
          </a:solidFill>
          <a:latin typeface="+mj-lt"/>
          <a:ea typeface="+mj-ea"/>
          <a:cs typeface="+mj-cs"/>
        </a:defRPr>
      </a:lvl1pPr>
      <a:lvl2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9pPr>
    </p:titleStyle>
    <p:bodyStyle>
      <a:lvl1pPr marL="342900" indent="-342900" algn="l" rtl="0" eaLnBrk="0" fontAlgn="base" hangingPunct="0">
        <a:spcBef>
          <a:spcPct val="20000"/>
        </a:spcBef>
        <a:spcAft>
          <a:spcPct val="0"/>
        </a:spcAft>
        <a:buClr>
          <a:srgbClr val="003A5B"/>
        </a:buClr>
        <a:buFont typeface="Wingdings" panose="05000000000000000000" pitchFamily="2" charset="2"/>
        <a:buChar char="l"/>
        <a:defRPr sz="2400">
          <a:solidFill>
            <a:schemeClr val="accent1"/>
          </a:solidFill>
          <a:latin typeface="+mn-lt"/>
          <a:ea typeface="+mn-ea"/>
          <a:cs typeface="+mn-cs"/>
        </a:defRPr>
      </a:lvl1pPr>
      <a:lvl2pPr marL="742950" indent="-285750" algn="l" rtl="0" eaLnBrk="0" fontAlgn="base" hangingPunct="0">
        <a:spcBef>
          <a:spcPct val="20000"/>
        </a:spcBef>
        <a:spcAft>
          <a:spcPct val="0"/>
        </a:spcAft>
        <a:buClr>
          <a:srgbClr val="003A5B"/>
        </a:buClr>
        <a:buFont typeface="Arial" panose="020B0604020202020204" pitchFamily="34" charset="0"/>
        <a:buChar char="■"/>
        <a:defRPr sz="2000">
          <a:solidFill>
            <a:schemeClr val="accent1"/>
          </a:solidFill>
          <a:latin typeface="+mn-lt"/>
          <a:ea typeface="+mn-ea"/>
          <a:cs typeface="+mn-cs"/>
        </a:defRPr>
      </a:lvl2pPr>
      <a:lvl3pPr marL="1143000" indent="-228600" algn="l" rtl="0" eaLnBrk="0" fontAlgn="base" hangingPunct="0">
        <a:spcBef>
          <a:spcPct val="20000"/>
        </a:spcBef>
        <a:spcAft>
          <a:spcPct val="0"/>
        </a:spcAft>
        <a:buClr>
          <a:srgbClr val="003A5B"/>
        </a:buClr>
        <a:buFont typeface="Arial" panose="020B0604020202020204" pitchFamily="34" charset="0"/>
        <a:buChar char="–"/>
        <a:defRPr>
          <a:solidFill>
            <a:schemeClr val="accent1"/>
          </a:solidFill>
          <a:latin typeface="+mn-lt"/>
          <a:ea typeface="+mn-ea"/>
          <a:cs typeface="+mn-cs"/>
        </a:defRPr>
      </a:lvl3pPr>
      <a:lvl4pPr marL="1600200" indent="-228600" algn="l" rtl="0" eaLnBrk="0" fontAlgn="base" hangingPunct="0">
        <a:spcBef>
          <a:spcPct val="20000"/>
        </a:spcBef>
        <a:spcAft>
          <a:spcPct val="0"/>
        </a:spcAft>
        <a:buClr>
          <a:srgbClr val="003A5B"/>
        </a:buClr>
        <a:buFont typeface="Arial" panose="020B0604020202020204" pitchFamily="34" charset="0"/>
        <a:buChar char="○"/>
        <a:defRPr sz="1600">
          <a:solidFill>
            <a:schemeClr val="accent1"/>
          </a:solidFill>
          <a:latin typeface="+mn-lt"/>
          <a:ea typeface="+mn-ea"/>
          <a:cs typeface="+mn-cs"/>
        </a:defRPr>
      </a:lvl4pPr>
      <a:lvl5pPr marL="2057400" indent="-228600" algn="l" rtl="0" eaLnBrk="0" fontAlgn="base" hangingPunct="0">
        <a:spcBef>
          <a:spcPct val="20000"/>
        </a:spcBef>
        <a:spcAft>
          <a:spcPct val="0"/>
        </a:spcAft>
        <a:buClr>
          <a:srgbClr val="003A5B"/>
        </a:buClr>
        <a:buFont typeface="Wingdings" panose="05000000000000000000" pitchFamily="2" charset="2"/>
        <a:buChar char=""/>
        <a:defRPr sz="1400">
          <a:solidFill>
            <a:schemeClr val="accent1"/>
          </a:solidFill>
          <a:latin typeface="+mn-lt"/>
          <a:ea typeface="+mn-ea"/>
          <a:cs typeface="+mn-cs"/>
        </a:defRPr>
      </a:lvl5pPr>
      <a:lvl6pPr marL="25146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6pPr>
      <a:lvl7pPr marL="29718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7pPr>
      <a:lvl8pPr marL="34290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8pPr>
      <a:lvl9pPr marL="38862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B5BB3754-494D-460D-BE2F-69F22448B033}"/>
              </a:ext>
            </a:extLst>
          </p:cNvPr>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xmlns="" id="{C54575E2-8B19-4BB9-8CB4-67FE24BC718B}"/>
              </a:ext>
            </a:extLst>
          </p:cNvPr>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xmlns="" id="{D15EBCCB-836E-4508-AD4C-5DA15896FC56}"/>
              </a:ext>
            </a:extLst>
          </p:cNvPr>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eaLnBrk="1" hangingPunct="1">
              <a:defRPr/>
            </a:pPr>
            <a:r>
              <a:rPr lang="en-GB" altLang="en-US" sz="1000">
                <a:solidFill>
                  <a:srgbClr val="5A554B"/>
                </a:solidFill>
                <a:ea typeface="Cambria" pitchFamily="18" charset="0"/>
                <a:cs typeface="Arial" pitchFamily="34" charset="0"/>
              </a:rPr>
              <a:t>		</a:t>
            </a:r>
            <a:endParaRPr lang="en-GB" altLang="en-US" sz="2600" b="0">
              <a:solidFill>
                <a:schemeClr val="tx1"/>
              </a:solidFill>
              <a:latin typeface="Times" pitchFamily="18" charset="0"/>
              <a:ea typeface="Cambria" pitchFamily="18" charset="0"/>
              <a:cs typeface="Arial" pitchFamily="34" charset="0"/>
            </a:endParaRPr>
          </a:p>
        </p:txBody>
      </p:sp>
      <p:cxnSp>
        <p:nvCxnSpPr>
          <p:cNvPr id="4101" name="AutoShape 6">
            <a:extLst>
              <a:ext uri="{FF2B5EF4-FFF2-40B4-BE49-F238E27FC236}">
                <a16:creationId xmlns:a16="http://schemas.microsoft.com/office/drawing/2014/main" xmlns="" id="{63D4B9D2-FBAF-4049-AC96-9EA1CE57BB0B}"/>
              </a:ext>
            </a:extLst>
          </p:cNvPr>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4102" name="Picture 9">
            <a:extLst>
              <a:ext uri="{FF2B5EF4-FFF2-40B4-BE49-F238E27FC236}">
                <a16:creationId xmlns:a16="http://schemas.microsoft.com/office/drawing/2014/main" xmlns="" id="{413F23FF-3DF5-4D38-9FF1-04C88578596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8">
            <a:extLst>
              <a:ext uri="{FF2B5EF4-FFF2-40B4-BE49-F238E27FC236}">
                <a16:creationId xmlns:a16="http://schemas.microsoft.com/office/drawing/2014/main" xmlns="" id="{934A571B-5ADB-4593-963E-AA798ACC7E3D}"/>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defRPr/>
            </a:pPr>
            <a:endParaRPr lang="en-US" altLang="en-US" sz="2400" b="0">
              <a:solidFill>
                <a:schemeClr val="bg1"/>
              </a:solidFill>
              <a:latin typeface="Times" pitchFamily="18" charset="0"/>
            </a:endParaRPr>
          </a:p>
        </p:txBody>
      </p:sp>
      <p:sp>
        <p:nvSpPr>
          <p:cNvPr id="2056" name="Slide Number Placeholder 3">
            <a:extLst>
              <a:ext uri="{FF2B5EF4-FFF2-40B4-BE49-F238E27FC236}">
                <a16:creationId xmlns:a16="http://schemas.microsoft.com/office/drawing/2014/main" xmlns="" id="{B8BF001C-7EAC-482E-AD55-256CD20D4795}"/>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a:defRPr/>
            </a:pPr>
            <a:fld id="{53AE43E5-EE9F-45E1-A714-81EB1C6083FC}" type="slidenum">
              <a:rPr lang="en-US" altLang="en-US" sz="1600" smtClean="0">
                <a:solidFill>
                  <a:schemeClr val="bg1"/>
                </a:solidFill>
              </a:rPr>
              <a:pPr algn="ctr">
                <a:defRPr/>
              </a:pPr>
              <a:t>‹#›</a:t>
            </a:fld>
            <a:endParaRPr lang="en-US" altLang="en-US">
              <a:solidFill>
                <a:schemeClr val="bg1"/>
              </a:solidFill>
            </a:endParaRPr>
          </a:p>
        </p:txBody>
      </p:sp>
      <p:pic>
        <p:nvPicPr>
          <p:cNvPr id="4105" name="Picture 10">
            <a:extLst>
              <a:ext uri="{FF2B5EF4-FFF2-40B4-BE49-F238E27FC236}">
                <a16:creationId xmlns:a16="http://schemas.microsoft.com/office/drawing/2014/main" xmlns="" id="{07E1DC68-B87E-4F94-9AF5-DAA5F9B525C1}"/>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lgn="l" eaLnBrk="1" hangingPunct="1">
              <a:spcBef>
                <a:spcPct val="0"/>
              </a:spcBef>
              <a:spcAft>
                <a:spcPct val="0"/>
              </a:spcAft>
              <a:buClrTx/>
              <a:buFontTx/>
              <a:buNone/>
              <a:defRPr/>
            </a:pPr>
            <a:r>
              <a:rPr lang="en-GB" altLang="en-US" sz="1000">
                <a:solidFill>
                  <a:srgbClr val="5A554B"/>
                </a:solidFill>
                <a:ea typeface="Cambria" pitchFamily="18" charset="0"/>
                <a:cs typeface="Arial" pitchFamily="34" charset="0"/>
              </a:rPr>
              <a:t>		</a:t>
            </a:r>
            <a:endParaRPr lang="en-GB" altLang="en-US" sz="2600" b="0">
              <a:solidFill>
                <a:schemeClr val="tx1"/>
              </a:solidFill>
              <a:latin typeface="Times" pitchFamily="18" charset="0"/>
              <a:ea typeface="Cambria" pitchFamily="18" charset="0"/>
              <a:cs typeface="Arial" pitchFamily="34" charset="0"/>
            </a:endParaRPr>
          </a:p>
        </p:txBody>
      </p:sp>
      <p:cxnSp>
        <p:nvCxnSpPr>
          <p:cNvPr id="2053" name="AutoShape 6"/>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2054"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8"/>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lgn="l">
              <a:spcBef>
                <a:spcPct val="0"/>
              </a:spcBef>
              <a:spcAft>
                <a:spcPct val="0"/>
              </a:spcAft>
              <a:buClrTx/>
              <a:buFontTx/>
              <a:buNone/>
              <a:defRPr/>
            </a:pPr>
            <a:endParaRPr lang="en-US" altLang="en-US" sz="2400" b="0">
              <a:solidFill>
                <a:schemeClr val="bg1"/>
              </a:solidFill>
              <a:latin typeface="Times" pitchFamily="18" charset="0"/>
            </a:endParaRPr>
          </a:p>
        </p:txBody>
      </p:sp>
      <p:sp>
        <p:nvSpPr>
          <p:cNvPr id="2056" name="Slide Number Placeholder 3"/>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spcBef>
                <a:spcPct val="0"/>
              </a:spcBef>
              <a:spcAft>
                <a:spcPct val="0"/>
              </a:spcAft>
              <a:buClrTx/>
              <a:buFontTx/>
              <a:buNone/>
            </a:pPr>
            <a:fld id="{B2BDAA63-4E08-41FE-BC15-CB587A844E0B}" type="slidenum">
              <a:rPr lang="en-US" altLang="en-US" sz="1600">
                <a:solidFill>
                  <a:schemeClr val="bg1"/>
                </a:solidFill>
              </a:rPr>
              <a:pPr>
                <a:spcBef>
                  <a:spcPct val="0"/>
                </a:spcBef>
                <a:spcAft>
                  <a:spcPct val="0"/>
                </a:spcAft>
                <a:buClrTx/>
                <a:buFontTx/>
                <a:buNone/>
              </a:pPr>
              <a:t>‹#›</a:t>
            </a:fld>
            <a:endParaRPr lang="en-US" altLang="en-US">
              <a:solidFill>
                <a:schemeClr val="bg1"/>
              </a:solidFill>
            </a:endParaRPr>
          </a:p>
        </p:txBody>
      </p:sp>
      <p:pic>
        <p:nvPicPr>
          <p:cNvPr id="2057"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1627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thebeat.iloveny.com/wp-content/uploads/2011/06/eriecanalwayphotocontest_buoyboat_daleevvagelfand09.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6.xml"/><Relationship Id="rId5" Type="http://schemas.openxmlformats.org/officeDocument/2006/relationships/image" Target="../media/image32.emf"/><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mailto:info@tourismeconomics.com" TargetMode="External"/><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hyperlink" Target="mailto:info@tourismeconomic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xmlns="" id="{856047E7-9F65-49D7-B4F2-46DEC9F8948D}"/>
              </a:ext>
            </a:extLst>
          </p:cNvPr>
          <p:cNvSpPr>
            <a:spLocks noChangeArrowheads="1"/>
          </p:cNvSpPr>
          <p:nvPr/>
        </p:nvSpPr>
        <p:spPr bwMode="auto">
          <a:xfrm>
            <a:off x="3454400" y="2514600"/>
            <a:ext cx="45466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eaLnBrk="1" hangingPunct="1">
              <a:spcAft>
                <a:spcPts val="1800"/>
              </a:spcAft>
            </a:pPr>
            <a:r>
              <a:rPr lang="en-GB" altLang="en-US" sz="2400" b="0" dirty="0">
                <a:solidFill>
                  <a:schemeClr val="bg1"/>
                </a:solidFill>
              </a:rPr>
              <a:t>2017 Calendar Year</a:t>
            </a:r>
            <a:br>
              <a:rPr lang="en-GB" altLang="en-US" sz="2400" b="0" dirty="0">
                <a:solidFill>
                  <a:schemeClr val="bg1"/>
                </a:solidFill>
              </a:rPr>
            </a:br>
            <a:r>
              <a:rPr lang="en-GB" altLang="en-US" sz="2400" b="0" dirty="0">
                <a:solidFill>
                  <a:schemeClr val="bg1"/>
                </a:solidFill>
              </a:rPr>
              <a:t>Catskills Focus</a:t>
            </a:r>
            <a:endParaRPr lang="en-US" altLang="en-US" b="0" dirty="0">
              <a:solidFill>
                <a:schemeClr val="bg1"/>
              </a:solidFill>
            </a:endParaRPr>
          </a:p>
        </p:txBody>
      </p:sp>
      <p:sp>
        <p:nvSpPr>
          <p:cNvPr id="7171" name="Text Box 8">
            <a:extLst>
              <a:ext uri="{FF2B5EF4-FFF2-40B4-BE49-F238E27FC236}">
                <a16:creationId xmlns:a16="http://schemas.microsoft.com/office/drawing/2014/main" xmlns="" id="{EDE28E94-0AE1-4804-9746-D3B24CBBDCFC}"/>
              </a:ext>
            </a:extLst>
          </p:cNvPr>
          <p:cNvSpPr txBox="1">
            <a:spLocks noChangeArrowheads="1"/>
          </p:cNvSpPr>
          <p:nvPr/>
        </p:nvSpPr>
        <p:spPr bwMode="auto">
          <a:xfrm>
            <a:off x="3348038" y="908050"/>
            <a:ext cx="56165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eaLnBrk="1" hangingPunct="1">
              <a:spcBef>
                <a:spcPct val="50000"/>
              </a:spcBef>
            </a:pPr>
            <a:r>
              <a:rPr lang="en-US" altLang="en-US" sz="3800" b="0">
                <a:solidFill>
                  <a:schemeClr val="bg1"/>
                </a:solidFill>
                <a:latin typeface="Cambria" panose="02040503050406030204" pitchFamily="18" charset="0"/>
              </a:rPr>
              <a:t>The Economic Impact of Tourism in New York</a:t>
            </a:r>
          </a:p>
        </p:txBody>
      </p:sp>
      <p:pic>
        <p:nvPicPr>
          <p:cNvPr id="7172" name="Picture 4" descr="OXECo @ 400 TAG 70%">
            <a:extLst>
              <a:ext uri="{FF2B5EF4-FFF2-40B4-BE49-F238E27FC236}">
                <a16:creationId xmlns:a16="http://schemas.microsoft.com/office/drawing/2014/main" xmlns="" id="{B8283070-96DC-45F7-A41C-F7B2D631B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6021388"/>
            <a:ext cx="23764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3" name="Group 31">
            <a:extLst>
              <a:ext uri="{FF2B5EF4-FFF2-40B4-BE49-F238E27FC236}">
                <a16:creationId xmlns:a16="http://schemas.microsoft.com/office/drawing/2014/main" xmlns="" id="{1671CA40-8A75-4D90-8F2B-EB69D7E47B3A}"/>
              </a:ext>
            </a:extLst>
          </p:cNvPr>
          <p:cNvGrpSpPr>
            <a:grpSpLocks/>
          </p:cNvGrpSpPr>
          <p:nvPr/>
        </p:nvGrpSpPr>
        <p:grpSpPr bwMode="auto">
          <a:xfrm>
            <a:off x="466725" y="415925"/>
            <a:ext cx="1944688" cy="5173663"/>
            <a:chOff x="158" y="164"/>
            <a:chExt cx="1225" cy="3259"/>
          </a:xfrm>
        </p:grpSpPr>
        <p:pic>
          <p:nvPicPr>
            <p:cNvPr id="7174" name="Picture 20" descr="New-York-City">
              <a:extLst>
                <a:ext uri="{FF2B5EF4-FFF2-40B4-BE49-F238E27FC236}">
                  <a16:creationId xmlns:a16="http://schemas.microsoft.com/office/drawing/2014/main" xmlns="" id="{EAA9E36B-3A91-4226-9277-1B8AB822D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23"/>
              <a:ext cx="1225" cy="919"/>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24" descr="i1_Picture_0043_s">
              <a:extLst>
                <a:ext uri="{FF2B5EF4-FFF2-40B4-BE49-F238E27FC236}">
                  <a16:creationId xmlns:a16="http://schemas.microsoft.com/office/drawing/2014/main" xmlns="" id="{410E5F75-E660-48C9-A205-09B0F098EB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 y="1797"/>
              <a:ext cx="1225" cy="919"/>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30" descr="Adirondacks5">
              <a:extLst>
                <a:ext uri="{FF2B5EF4-FFF2-40B4-BE49-F238E27FC236}">
                  <a16:creationId xmlns:a16="http://schemas.microsoft.com/office/drawing/2014/main" xmlns="" id="{AAB10B39-71B3-410B-AB03-8BDE90EDEB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164"/>
              <a:ext cx="1225" cy="817"/>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7177" name="Picture 14" descr="1st place winner: Buoy Boat by Dale Evva Gelfand (2009)">
              <a:hlinkClick r:id="rId7" tooltip="1st place winner: Buoy Boat by Dale Evva Gelfand (2009)"/>
              <a:extLst>
                <a:ext uri="{FF2B5EF4-FFF2-40B4-BE49-F238E27FC236}">
                  <a16:creationId xmlns:a16="http://schemas.microsoft.com/office/drawing/2014/main" xmlns="" id="{38123E4C-CCDF-49F6-A814-9F08B3757C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2614"/>
              <a:ext cx="1225" cy="809"/>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Historic traveler spending by sector</a:t>
            </a:r>
          </a:p>
        </p:txBody>
      </p:sp>
      <p:pic>
        <p:nvPicPr>
          <p:cNvPr id="2" name="Picture 1">
            <a:extLst>
              <a:ext uri="{FF2B5EF4-FFF2-40B4-BE49-F238E27FC236}">
                <a16:creationId xmlns:a16="http://schemas.microsoft.com/office/drawing/2014/main" xmlns="" id="{264F278D-0076-4FD9-A2AF-5D7E6A1DBE23}"/>
              </a:ext>
            </a:extLst>
          </p:cNvPr>
          <p:cNvPicPr/>
          <p:nvPr>
            <p:extLst/>
          </p:nvPr>
        </p:nvPicPr>
        <p:blipFill>
          <a:blip r:embed="rId3"/>
          <a:stretch>
            <a:fillRect/>
          </a:stretch>
        </p:blipFill>
        <p:spPr>
          <a:xfrm>
            <a:off x="1074737" y="1628800"/>
            <a:ext cx="6994525" cy="30940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Traveler spending by market</a:t>
            </a:r>
          </a:p>
        </p:txBody>
      </p:sp>
      <p:sp>
        <p:nvSpPr>
          <p:cNvPr id="5" name="Rectangle 3"/>
          <p:cNvSpPr txBox="1">
            <a:spLocks noChangeArrowheads="1"/>
          </p:cNvSpPr>
          <p:nvPr/>
        </p:nvSpPr>
        <p:spPr bwMode="auto">
          <a:xfrm>
            <a:off x="827088" y="4581525"/>
            <a:ext cx="7416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0363" indent="-360363" algn="l" rtl="0" eaLnBrk="0" fontAlgn="base" hangingPunct="0">
              <a:lnSpc>
                <a:spcPct val="110000"/>
              </a:lnSpc>
              <a:spcBef>
                <a:spcPct val="70000"/>
              </a:spcBef>
              <a:spcAft>
                <a:spcPct val="20000"/>
              </a:spcAft>
              <a:buClr>
                <a:srgbClr val="003A5B"/>
              </a:buClr>
              <a:buFont typeface="Wingdings"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itchFamily="2" charset="2"/>
              <a:buChar char="l"/>
              <a:tabLst/>
              <a:defRPr/>
            </a:pPr>
            <a:r>
              <a:rPr kumimoji="0" lang="en-US" altLang="en-US" sz="1800" b="0" i="0" u="none" strike="noStrike" kern="0" cap="none" spc="0" normalizeH="0" baseline="0" noProof="0" dirty="0">
                <a:ln>
                  <a:noFill/>
                </a:ln>
                <a:solidFill>
                  <a:srgbClr val="00386D"/>
                </a:solidFill>
                <a:effectLst/>
                <a:uLnTx/>
                <a:uFillTx/>
                <a:latin typeface="Arial"/>
              </a:rPr>
              <a:t>Spending from all market segments increased, led by international travelers. Following a lackluster 2016, visitation and spending bounced back for both Canadian and overseas travelers alike. Despite strong growth from those markets, domestic spend remains the highest in terms of levels.</a:t>
            </a:r>
            <a:endParaRPr kumimoji="0" lang="en-US" altLang="en-US" sz="1800" b="0" i="0" u="none" strike="noStrike" kern="0" cap="none" spc="0" normalizeH="0" baseline="0" noProof="0" dirty="0">
              <a:ln>
                <a:noFill/>
              </a:ln>
              <a:solidFill>
                <a:srgbClr val="FF0000"/>
              </a:solidFill>
              <a:effectLst/>
              <a:uLnTx/>
              <a:uFillTx/>
              <a:latin typeface="Arial"/>
            </a:endParaRPr>
          </a:p>
        </p:txBody>
      </p:sp>
      <p:pic>
        <p:nvPicPr>
          <p:cNvPr id="4" name="Picture 3">
            <a:extLst>
              <a:ext uri="{FF2B5EF4-FFF2-40B4-BE49-F238E27FC236}">
                <a16:creationId xmlns:a16="http://schemas.microsoft.com/office/drawing/2014/main" xmlns="" id="{E7DD79A3-33F0-47C6-BBBB-F98A89ECF285}"/>
              </a:ext>
            </a:extLst>
          </p:cNvPr>
          <p:cNvPicPr/>
          <p:nvPr/>
        </p:nvPicPr>
        <p:blipFill>
          <a:blip r:embed="rId3"/>
          <a:stretch>
            <a:fillRect/>
          </a:stretch>
        </p:blipFill>
        <p:spPr>
          <a:xfrm>
            <a:off x="2352035" y="945197"/>
            <a:ext cx="4439930" cy="3383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0825" y="163513"/>
            <a:ext cx="7926388"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altLang="en-US" sz="2800" b="1" i="0" u="none" strike="noStrike" kern="1200" cap="none" spc="0" normalizeH="0" baseline="0" noProof="0">
                <a:ln>
                  <a:noFill/>
                </a:ln>
                <a:solidFill>
                  <a:srgbClr val="00386D"/>
                </a:solidFill>
                <a:effectLst/>
                <a:uLnTx/>
                <a:uFillTx/>
                <a:latin typeface="Arial" panose="020B0604020202020204" pitchFamily="34" charset="0"/>
              </a:rPr>
              <a:t>How traveler spending generates impact</a:t>
            </a:r>
          </a:p>
        </p:txBody>
      </p:sp>
      <p:sp>
        <p:nvSpPr>
          <p:cNvPr id="15363" name="Rectangle 3"/>
          <p:cNvSpPr>
            <a:spLocks noChangeArrowheads="1"/>
          </p:cNvSpPr>
          <p:nvPr/>
        </p:nvSpPr>
        <p:spPr bwMode="auto">
          <a:xfrm>
            <a:off x="5364163" y="3019425"/>
            <a:ext cx="3124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40000"/>
              </a:spcBef>
              <a:spcAft>
                <a:spcPct val="20000"/>
              </a:spcAft>
              <a:buClr>
                <a:srgbClr val="404040"/>
              </a:buClr>
              <a:buSzPct val="140000"/>
              <a:buFontTx/>
              <a:buChar char="•"/>
              <a:tabLst/>
              <a:defRPr/>
            </a:pPr>
            <a:r>
              <a:rPr kumimoji="0" lang="en-US" altLang="en-US" sz="1600" b="0" i="0" u="none" strike="noStrike" kern="1200" cap="none" spc="0" normalizeH="0" baseline="0" noProof="0" dirty="0">
                <a:ln>
                  <a:noFill/>
                </a:ln>
                <a:solidFill>
                  <a:srgbClr val="00386D"/>
                </a:solidFill>
                <a:effectLst/>
                <a:uLnTx/>
                <a:uFillTx/>
                <a:latin typeface="Arial" panose="020B0604020202020204" pitchFamily="34" charset="0"/>
              </a:rPr>
              <a:t>Lastly, the </a:t>
            </a:r>
            <a:r>
              <a:rPr kumimoji="0" lang="en-US" altLang="en-US" sz="1600" b="0" i="0" u="sng" strike="noStrike" kern="1200" cap="none" spc="0" normalizeH="0" baseline="0" noProof="0" dirty="0">
                <a:ln>
                  <a:noFill/>
                </a:ln>
                <a:solidFill>
                  <a:srgbClr val="00386D"/>
                </a:solidFill>
                <a:effectLst/>
                <a:uLnTx/>
                <a:uFillTx/>
                <a:latin typeface="Arial" panose="020B0604020202020204" pitchFamily="34" charset="0"/>
              </a:rPr>
              <a:t>induced</a:t>
            </a:r>
            <a:r>
              <a:rPr kumimoji="0" lang="en-US" altLang="en-US" sz="1600" b="0" i="0" u="none" strike="noStrike" kern="1200" cap="none" spc="0" normalizeH="0" baseline="0" noProof="0" dirty="0">
                <a:ln>
                  <a:noFill/>
                </a:ln>
                <a:solidFill>
                  <a:srgbClr val="00386D"/>
                </a:solidFill>
                <a:effectLst/>
                <a:uLnTx/>
                <a:uFillTx/>
                <a:latin typeface="Arial" panose="020B0604020202020204" pitchFamily="34" charset="0"/>
              </a:rPr>
              <a:t> impact is generated when employees whose incomes are generated either directly or indirectly by tourism, spend those incomes in the city economy.</a:t>
            </a:r>
          </a:p>
        </p:txBody>
      </p:sp>
      <p:sp>
        <p:nvSpPr>
          <p:cNvPr id="15364" name="Rectangle 3"/>
          <p:cNvSpPr>
            <a:spLocks noChangeArrowheads="1"/>
          </p:cNvSpPr>
          <p:nvPr/>
        </p:nvSpPr>
        <p:spPr bwMode="auto">
          <a:xfrm>
            <a:off x="304800" y="1052513"/>
            <a:ext cx="85344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4625975" algn="r"/>
              </a:tabLst>
              <a:defRPr sz="1400" b="1">
                <a:solidFill>
                  <a:schemeClr val="accent1"/>
                </a:solidFill>
                <a:latin typeface="Arial" panose="020B0604020202020204" pitchFamily="34" charset="0"/>
                <a:ea typeface="ヒラギノ角ゴ Pro W3"/>
                <a:cs typeface="ヒラギノ角ゴ Pro W3"/>
              </a:defRPr>
            </a:lvl1pPr>
            <a:lvl2pPr marL="742950" indent="-285750">
              <a:tabLst>
                <a:tab pos="4625975" algn="r"/>
              </a:tabLst>
              <a:defRPr sz="1400" b="1">
                <a:solidFill>
                  <a:schemeClr val="accent1"/>
                </a:solidFill>
                <a:latin typeface="Arial" panose="020B0604020202020204" pitchFamily="34" charset="0"/>
                <a:ea typeface="ヒラギノ角ゴ Pro W3"/>
                <a:cs typeface="ヒラギノ角ゴ Pro W3"/>
              </a:defRPr>
            </a:lvl2pPr>
            <a:lvl3pPr marL="1143000" indent="-228600">
              <a:tabLst>
                <a:tab pos="4625975" algn="r"/>
              </a:tabLst>
              <a:defRPr sz="1400" b="1">
                <a:solidFill>
                  <a:schemeClr val="accent1"/>
                </a:solidFill>
                <a:latin typeface="Arial" panose="020B0604020202020204" pitchFamily="34" charset="0"/>
                <a:ea typeface="ヒラギノ角ゴ Pro W3"/>
                <a:cs typeface="ヒラギノ角ゴ Pro W3"/>
              </a:defRPr>
            </a:lvl3pPr>
            <a:lvl4pPr marL="1600200" indent="-228600">
              <a:tabLst>
                <a:tab pos="4625975" algn="r"/>
              </a:tabLst>
              <a:defRPr sz="1400" b="1">
                <a:solidFill>
                  <a:schemeClr val="accent1"/>
                </a:solidFill>
                <a:latin typeface="Arial" panose="020B0604020202020204" pitchFamily="34" charset="0"/>
                <a:ea typeface="ヒラギノ角ゴ Pro W3"/>
                <a:cs typeface="ヒラギノ角ゴ Pro W3"/>
              </a:defRPr>
            </a:lvl4pPr>
            <a:lvl5pPr marL="2057400" indent="-228600">
              <a:tabLst>
                <a:tab pos="4625975" algn="r"/>
              </a:tabLst>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tabLst>
                <a:tab pos="4625975" algn="r"/>
              </a:tabLst>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tabLst>
                <a:tab pos="4625975" algn="r"/>
              </a:tabLst>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tabLst>
                <a:tab pos="4625975" algn="r"/>
              </a:tabLst>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tabLst>
                <a:tab pos="4625975" algn="r"/>
              </a:tabLst>
              <a:defRPr sz="1400" b="1">
                <a:solidFill>
                  <a:schemeClr val="accent1"/>
                </a:solidFill>
                <a:latin typeface="Arial" panose="020B0604020202020204" pitchFamily="34" charset="0"/>
                <a:ea typeface="ヒラギノ角ゴ Pro W3"/>
                <a:cs typeface="ヒラギノ角ゴ Pro W3"/>
              </a:defRPr>
            </a:lvl9pPr>
          </a:lstStyle>
          <a:p>
            <a:pPr marL="342900" marR="0" lvl="0" indent="-342900" algn="l" defTabSz="914400" rtl="0" eaLnBrk="1" fontAlgn="base" latinLnBrk="0" hangingPunct="1">
              <a:lnSpc>
                <a:spcPct val="100000"/>
              </a:lnSpc>
              <a:spcBef>
                <a:spcPct val="40000"/>
              </a:spcBef>
              <a:spcAft>
                <a:spcPct val="0"/>
              </a:spcAft>
              <a:buClrTx/>
              <a:buSzPct val="130000"/>
              <a:buFontTx/>
              <a:buChar char="•"/>
              <a:tabLst>
                <a:tab pos="4625975" algn="r"/>
              </a:tabLst>
              <a:defRPr/>
            </a:pPr>
            <a:r>
              <a:rPr kumimoji="0" lang="en-US" altLang="en-US" sz="1600" b="0" i="0" u="none" strike="noStrike" kern="1200" cap="none" spc="0" normalizeH="0" baseline="0" noProof="0" dirty="0">
                <a:ln>
                  <a:noFill/>
                </a:ln>
                <a:solidFill>
                  <a:srgbClr val="00386D"/>
                </a:solidFill>
                <a:effectLst/>
                <a:uLnTx/>
                <a:uFillTx/>
                <a:latin typeface="Arial" panose="020B0604020202020204" pitchFamily="34" charset="0"/>
                <a:ea typeface="MS PGothic" panose="020B0600070205080204" pitchFamily="34" charset="-128"/>
              </a:rPr>
              <a:t>Travelers create </a:t>
            </a:r>
            <a:r>
              <a:rPr kumimoji="0" lang="en-US" altLang="en-US" sz="1600" b="0" i="0" u="sng" strike="noStrike" kern="1200" cap="none" spc="0" normalizeH="0" baseline="0" noProof="0" dirty="0">
                <a:ln>
                  <a:noFill/>
                </a:ln>
                <a:solidFill>
                  <a:srgbClr val="00386D"/>
                </a:solidFill>
                <a:effectLst/>
                <a:uLnTx/>
                <a:uFillTx/>
                <a:latin typeface="Arial" panose="020B0604020202020204" pitchFamily="34" charset="0"/>
                <a:ea typeface="MS PGothic" panose="020B0600070205080204" pitchFamily="34" charset="-128"/>
              </a:rPr>
              <a:t>direct</a:t>
            </a:r>
            <a:r>
              <a:rPr kumimoji="0" lang="en-US" altLang="en-US" sz="1600" b="0" i="0" u="none" strike="noStrike" kern="1200" cap="none" spc="0" normalizeH="0" baseline="0" noProof="0" dirty="0">
                <a:ln>
                  <a:noFill/>
                </a:ln>
                <a:solidFill>
                  <a:srgbClr val="00386D"/>
                </a:solidFill>
                <a:effectLst/>
                <a:uLnTx/>
                <a:uFillTx/>
                <a:latin typeface="Arial" panose="020B0604020202020204" pitchFamily="34" charset="0"/>
                <a:ea typeface="MS PGothic" panose="020B0600070205080204" pitchFamily="34" charset="-128"/>
              </a:rPr>
              <a:t> economic value within a discreet group of sectors (e.g. recreation, transportation). This supports a relative proportion of jobs, wages, taxes, and GDP within each sector.</a:t>
            </a:r>
          </a:p>
          <a:p>
            <a:pPr marL="342900" marR="0" lvl="0" indent="-342900" algn="l" defTabSz="914400" rtl="0" eaLnBrk="1" fontAlgn="base" latinLnBrk="0" hangingPunct="1">
              <a:lnSpc>
                <a:spcPct val="100000"/>
              </a:lnSpc>
              <a:spcBef>
                <a:spcPct val="40000"/>
              </a:spcBef>
              <a:spcAft>
                <a:spcPct val="0"/>
              </a:spcAft>
              <a:buClrTx/>
              <a:buSzPct val="130000"/>
              <a:buFontTx/>
              <a:buChar char="•"/>
              <a:tabLst>
                <a:tab pos="4625975" algn="r"/>
              </a:tabLst>
              <a:defRPr/>
            </a:pPr>
            <a:r>
              <a:rPr kumimoji="0" lang="en-US" altLang="en-US" sz="1600" b="0" i="0" u="none" strike="noStrike" kern="1200" cap="none" spc="0" normalizeH="0" baseline="0" noProof="0" dirty="0">
                <a:ln>
                  <a:noFill/>
                </a:ln>
                <a:solidFill>
                  <a:srgbClr val="00386D"/>
                </a:solidFill>
                <a:effectLst/>
                <a:uLnTx/>
                <a:uFillTx/>
                <a:latin typeface="Arial" panose="020B0604020202020204" pitchFamily="34" charset="0"/>
                <a:ea typeface="MS PGothic" panose="020B0600070205080204" pitchFamily="34" charset="-128"/>
              </a:rPr>
              <a:t>Each directly affected sector also purchases goods and services as inputs (e.g. food wholesalers, utilities) into production. These impacts are called </a:t>
            </a:r>
            <a:r>
              <a:rPr kumimoji="0" lang="en-US" altLang="en-US" sz="1600" b="0" i="0" u="sng" strike="noStrike" kern="1200" cap="none" spc="0" normalizeH="0" baseline="0" noProof="0" dirty="0">
                <a:ln>
                  <a:noFill/>
                </a:ln>
                <a:solidFill>
                  <a:srgbClr val="00386D"/>
                </a:solidFill>
                <a:effectLst/>
                <a:uLnTx/>
                <a:uFillTx/>
                <a:latin typeface="Arial" panose="020B0604020202020204" pitchFamily="34" charset="0"/>
                <a:ea typeface="MS PGothic" panose="020B0600070205080204" pitchFamily="34" charset="-128"/>
              </a:rPr>
              <a:t>indirect</a:t>
            </a:r>
            <a:r>
              <a:rPr kumimoji="0" lang="en-US" altLang="en-US" sz="1600" b="0" i="0" u="none" strike="noStrike" kern="1200" cap="none" spc="0" normalizeH="0" baseline="0" noProof="0" dirty="0">
                <a:ln>
                  <a:noFill/>
                </a:ln>
                <a:solidFill>
                  <a:srgbClr val="00386D"/>
                </a:solidFill>
                <a:effectLst/>
                <a:uLnTx/>
                <a:uFillTx/>
                <a:latin typeface="Arial" panose="020B0604020202020204" pitchFamily="34" charset="0"/>
                <a:ea typeface="MS PGothic" panose="020B0600070205080204" pitchFamily="34" charset="-128"/>
              </a:rPr>
              <a:t> impacts.</a:t>
            </a:r>
          </a:p>
        </p:txBody>
      </p:sp>
      <p:pic>
        <p:nvPicPr>
          <p:cNvPr id="15365" name="Picture 6" descr="VisitorSpending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87600"/>
            <a:ext cx="48260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Traveler-generated sales</a:t>
            </a:r>
          </a:p>
        </p:txBody>
      </p:sp>
      <p:sp>
        <p:nvSpPr>
          <p:cNvPr id="16387" name="Rectangle 5"/>
          <p:cNvSpPr>
            <a:spLocks noChangeArrowheads="1"/>
          </p:cNvSpPr>
          <p:nvPr/>
        </p:nvSpPr>
        <p:spPr bwMode="auto">
          <a:xfrm>
            <a:off x="755650" y="908050"/>
            <a:ext cx="777679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Including the indirect and induced impacts, traveler spending generated nearly $109 billion in business sales in 2017, increasing 3.7%.</a:t>
            </a:r>
          </a:p>
        </p:txBody>
      </p:sp>
      <p:pic>
        <p:nvPicPr>
          <p:cNvPr id="3" name="Picture 2">
            <a:extLst>
              <a:ext uri="{FF2B5EF4-FFF2-40B4-BE49-F238E27FC236}">
                <a16:creationId xmlns:a16="http://schemas.microsoft.com/office/drawing/2014/main" xmlns="" id="{A405524F-BE49-4768-AC6D-13D8CC660E42}"/>
              </a:ext>
            </a:extLst>
          </p:cNvPr>
          <p:cNvPicPr/>
          <p:nvPr>
            <p:extLst/>
          </p:nvPr>
        </p:nvPicPr>
        <p:blipFill>
          <a:blip r:embed="rId3"/>
          <a:stretch>
            <a:fillRect/>
          </a:stretch>
        </p:blipFill>
        <p:spPr>
          <a:xfrm>
            <a:off x="1043608" y="1844675"/>
            <a:ext cx="6545262" cy="39925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r>
              <a:rPr lang="en-US" altLang="en-US" dirty="0"/>
              <a:t>Traveler-generated sales</a:t>
            </a:r>
          </a:p>
        </p:txBody>
      </p:sp>
      <p:sp>
        <p:nvSpPr>
          <p:cNvPr id="17412" name="Rectangle 5"/>
          <p:cNvSpPr>
            <a:spLocks noChangeArrowheads="1"/>
          </p:cNvSpPr>
          <p:nvPr/>
        </p:nvSpPr>
        <p:spPr bwMode="auto">
          <a:xfrm>
            <a:off x="1331913" y="5373688"/>
            <a:ext cx="67675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Tx/>
              <a:buNone/>
              <a:tabLst/>
              <a:defRPr/>
            </a:pPr>
            <a:r>
              <a:rPr kumimoji="0" lang="en-US" altLang="en-US" sz="1100" b="0" i="0" u="none" strike="noStrike" kern="1200" cap="none" spc="0" normalizeH="0" baseline="0" noProof="0" dirty="0">
                <a:ln>
                  <a:noFill/>
                </a:ln>
                <a:solidFill>
                  <a:srgbClr val="00386D"/>
                </a:solidFill>
                <a:effectLst/>
                <a:uLnTx/>
                <a:uFillTx/>
                <a:latin typeface="Arial" panose="020B0604020202020204" pitchFamily="34" charset="0"/>
              </a:rPr>
              <a:t>*  Direct sales include cost of goods sold for retail</a:t>
            </a:r>
          </a:p>
          <a:p>
            <a:pPr marL="360363" marR="0" lvl="0" indent="-360363" algn="l" defTabSz="914400" rtl="0" eaLnBrk="0" fontAlgn="base" latinLnBrk="0" hangingPunct="0">
              <a:lnSpc>
                <a:spcPct val="110000"/>
              </a:lnSpc>
              <a:spcBef>
                <a:spcPct val="70000"/>
              </a:spcBef>
              <a:spcAft>
                <a:spcPct val="20000"/>
              </a:spcAft>
              <a:buClr>
                <a:srgbClr val="003A5B"/>
              </a:buClr>
              <a:buSzTx/>
              <a:buFontTx/>
              <a:buNone/>
              <a:tabLst/>
              <a:defRPr/>
            </a:pPr>
            <a:r>
              <a:rPr kumimoji="0" lang="en-US" altLang="en-US" sz="1100" b="0" i="0" u="none" strike="noStrike" kern="1200" cap="none" spc="0" normalizeH="0" baseline="0" noProof="0" dirty="0">
                <a:ln>
                  <a:noFill/>
                </a:ln>
                <a:solidFill>
                  <a:srgbClr val="00386D"/>
                </a:solidFill>
                <a:effectLst/>
                <a:uLnTx/>
                <a:uFillTx/>
                <a:latin typeface="Arial" panose="020B0604020202020204" pitchFamily="34" charset="0"/>
              </a:rPr>
              <a:t>** Air transport includes local airline and airport operations, including sales generated by inbound visitors, plus outbound and transit passengers</a:t>
            </a:r>
          </a:p>
          <a:p>
            <a:pPr marL="360363" marR="0" lvl="0" indent="-360363" algn="l" defTabSz="914400" rtl="0" eaLnBrk="0" fontAlgn="base" latinLnBrk="0" hangingPunct="0">
              <a:lnSpc>
                <a:spcPct val="110000"/>
              </a:lnSpc>
              <a:spcBef>
                <a:spcPct val="70000"/>
              </a:spcBef>
              <a:spcAft>
                <a:spcPct val="20000"/>
              </a:spcAft>
              <a:buClr>
                <a:srgbClr val="003A5B"/>
              </a:buClr>
              <a:buSzTx/>
              <a:buFontTx/>
              <a:buNone/>
              <a:tabLst/>
              <a:defRPr/>
            </a:pPr>
            <a:r>
              <a:rPr kumimoji="0" lang="en-US" altLang="en-US" sz="1100" b="0" i="0" u="none" strike="noStrike" kern="1200" cap="none" spc="0" normalizeH="0" baseline="0" noProof="0" dirty="0">
                <a:ln>
                  <a:noFill/>
                </a:ln>
                <a:solidFill>
                  <a:srgbClr val="00386D"/>
                </a:solidFill>
                <a:effectLst/>
                <a:uLnTx/>
                <a:uFillTx/>
                <a:latin typeface="Arial" panose="020B0604020202020204" pitchFamily="34" charset="0"/>
              </a:rPr>
              <a:t>*** FIRE = Finance, Insurance, and Real Estate</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None/>
              <a:tabLst/>
              <a:defRPr/>
            </a:pPr>
            <a:endParaRPr kumimoji="0" lang="en-US" altLang="en-US" sz="1100" b="0" i="0" u="none" strike="noStrike" kern="1200" cap="none" spc="0" normalizeH="0" baseline="0" noProof="0" dirty="0">
              <a:ln>
                <a:noFill/>
              </a:ln>
              <a:solidFill>
                <a:srgbClr val="00386D"/>
              </a:solidFill>
              <a:effectLst/>
              <a:uLnTx/>
              <a:uFillTx/>
              <a:latin typeface="Arial" panose="020B0604020202020204" pitchFamily="34" charset="0"/>
            </a:endParaRPr>
          </a:p>
        </p:txBody>
      </p:sp>
      <p:sp>
        <p:nvSpPr>
          <p:cNvPr id="17413" name="Rectangle 6"/>
          <p:cNvSpPr>
            <a:spLocks noChangeArrowheads="1"/>
          </p:cNvSpPr>
          <p:nvPr/>
        </p:nvSpPr>
        <p:spPr bwMode="auto">
          <a:xfrm>
            <a:off x="4932040" y="1709327"/>
            <a:ext cx="28813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None/>
              <a:tabLst/>
              <a:defRPr/>
            </a:pPr>
            <a:r>
              <a:rPr kumimoji="0" lang="en-US" altLang="en-US" sz="1100" b="0" i="0" u="none" strike="noStrike" kern="1200" cap="none" spc="0" normalizeH="0" baseline="0" noProof="0" dirty="0">
                <a:ln>
                  <a:noFill/>
                </a:ln>
                <a:solidFill>
                  <a:srgbClr val="00386D"/>
                </a:solidFill>
                <a:effectLst/>
                <a:uLnTx/>
                <a:uFillTx/>
                <a:latin typeface="Arial" panose="020B0604020202020204" pitchFamily="34" charset="0"/>
              </a:rPr>
              <a:t>Significant indirect benefits</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None/>
              <a:tabLst/>
              <a:defRPr/>
            </a:pPr>
            <a:endParaRPr kumimoji="0" lang="en-US" altLang="en-US" sz="1100" b="0" i="0" u="none" strike="noStrike" kern="1200" cap="none" spc="0" normalizeH="0" baseline="0" noProof="0" dirty="0">
              <a:ln>
                <a:noFill/>
              </a:ln>
              <a:solidFill>
                <a:srgbClr val="00386D"/>
              </a:solidFill>
              <a:effectLst/>
              <a:uLnTx/>
              <a:uFillTx/>
              <a:latin typeface="Arial" panose="020B0604020202020204" pitchFamily="34" charset="0"/>
            </a:endParaRPr>
          </a:p>
        </p:txBody>
      </p:sp>
      <p:sp>
        <p:nvSpPr>
          <p:cNvPr id="17414" name="Line 7"/>
          <p:cNvSpPr>
            <a:spLocks noChangeShapeType="1"/>
          </p:cNvSpPr>
          <p:nvPr/>
        </p:nvSpPr>
        <p:spPr bwMode="auto">
          <a:xfrm flipH="1">
            <a:off x="3779912" y="2052032"/>
            <a:ext cx="1584175" cy="872838"/>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20000"/>
              </a:spcBef>
              <a:spcAft>
                <a:spcPct val="30000"/>
              </a:spcAft>
              <a:buClr>
                <a:srgbClr val="003A5B"/>
              </a:buClr>
              <a:buSzTx/>
              <a:buFont typeface="Arial" panose="020B0604020202020204" pitchFamily="34" charset="0"/>
              <a:buChar char="■"/>
              <a:tabLst/>
              <a:defRPr/>
            </a:pPr>
            <a:endParaRPr kumimoji="0" lang="en-US" sz="1400" b="1" i="0" u="none" strike="noStrike" kern="1200" cap="none" spc="0" normalizeH="0" baseline="0" noProof="0">
              <a:ln>
                <a:noFill/>
              </a:ln>
              <a:solidFill>
                <a:srgbClr val="00386D"/>
              </a:solidFill>
              <a:effectLst/>
              <a:uLnTx/>
              <a:uFillTx/>
              <a:latin typeface="Arial" panose="020B0604020202020204" pitchFamily="34" charset="0"/>
            </a:endParaRPr>
          </a:p>
        </p:txBody>
      </p:sp>
      <p:sp>
        <p:nvSpPr>
          <p:cNvPr id="17415" name="Line 8"/>
          <p:cNvSpPr>
            <a:spLocks noChangeShapeType="1"/>
          </p:cNvSpPr>
          <p:nvPr/>
        </p:nvSpPr>
        <p:spPr bwMode="auto">
          <a:xfrm flipH="1">
            <a:off x="4499991" y="2081296"/>
            <a:ext cx="858741" cy="10055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20000"/>
              </a:spcBef>
              <a:spcAft>
                <a:spcPct val="30000"/>
              </a:spcAft>
              <a:buClr>
                <a:srgbClr val="003A5B"/>
              </a:buClr>
              <a:buSzTx/>
              <a:buFont typeface="Arial" panose="020B0604020202020204" pitchFamily="34" charset="0"/>
              <a:buChar char="■"/>
              <a:tabLst/>
              <a:defRPr/>
            </a:pPr>
            <a:endParaRPr kumimoji="0" lang="en-US" sz="1400" b="1" i="0" u="none" strike="noStrike" kern="1200" cap="none" spc="0" normalizeH="0" baseline="0" noProof="0">
              <a:ln>
                <a:noFill/>
              </a:ln>
              <a:solidFill>
                <a:srgbClr val="00386D"/>
              </a:solidFill>
              <a:effectLst/>
              <a:uLnTx/>
              <a:uFillTx/>
              <a:latin typeface="Arial" panose="020B0604020202020204" pitchFamily="34" charset="0"/>
            </a:endParaRPr>
          </a:p>
        </p:txBody>
      </p:sp>
      <p:sp>
        <p:nvSpPr>
          <p:cNvPr id="17416" name="AutoShape 12"/>
          <p:cNvSpPr>
            <a:spLocks/>
          </p:cNvSpPr>
          <p:nvPr/>
        </p:nvSpPr>
        <p:spPr bwMode="auto">
          <a:xfrm rot="5400000">
            <a:off x="6084143" y="2825655"/>
            <a:ext cx="287337" cy="1295400"/>
          </a:xfrm>
          <a:prstGeom prst="leftBrace">
            <a:avLst>
              <a:gd name="adj1" fmla="val 3756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20000"/>
              </a:spcBef>
              <a:spcAft>
                <a:spcPct val="30000"/>
              </a:spcAft>
              <a:buClr>
                <a:srgbClr val="003A5B"/>
              </a:buClr>
              <a:buSzTx/>
              <a:buFont typeface="Arial" panose="020B0604020202020204" pitchFamily="34" charset="0"/>
              <a:buChar char="■"/>
              <a:tabLst/>
              <a:defRPr/>
            </a:pPr>
            <a:endParaRPr kumimoji="0" lang="en-US" altLang="en-US" sz="1400" b="1" i="0" u="none" strike="noStrike" kern="1200" cap="none" spc="0" normalizeH="0" baseline="0" noProof="0">
              <a:ln>
                <a:noFill/>
              </a:ln>
              <a:solidFill>
                <a:srgbClr val="00386D"/>
              </a:solidFill>
              <a:effectLst/>
              <a:uLnTx/>
              <a:uFillTx/>
              <a:latin typeface="Arial" panose="020B0604020202020204" pitchFamily="34" charset="0"/>
            </a:endParaRPr>
          </a:p>
        </p:txBody>
      </p:sp>
      <p:sp>
        <p:nvSpPr>
          <p:cNvPr id="17417" name="Line 13"/>
          <p:cNvSpPr>
            <a:spLocks noChangeShapeType="1"/>
          </p:cNvSpPr>
          <p:nvPr/>
        </p:nvSpPr>
        <p:spPr bwMode="auto">
          <a:xfrm>
            <a:off x="5364088" y="2052031"/>
            <a:ext cx="792088" cy="1088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20000"/>
              </a:spcBef>
              <a:spcAft>
                <a:spcPct val="30000"/>
              </a:spcAft>
              <a:buClr>
                <a:srgbClr val="003A5B"/>
              </a:buClr>
              <a:buSzTx/>
              <a:buFont typeface="Arial" panose="020B0604020202020204" pitchFamily="34" charset="0"/>
              <a:buChar char="■"/>
              <a:tabLst/>
              <a:defRPr/>
            </a:pPr>
            <a:endParaRPr kumimoji="0" lang="en-US" sz="1400" b="1" i="0" u="none" strike="noStrike" kern="1200" cap="none" spc="0" normalizeH="0" baseline="0" noProof="0">
              <a:ln>
                <a:noFill/>
              </a:ln>
              <a:solidFill>
                <a:srgbClr val="00386D"/>
              </a:solidFill>
              <a:effectLst/>
              <a:uLnTx/>
              <a:uFillTx/>
              <a:latin typeface="Arial" panose="020B0604020202020204" pitchFamily="34" charset="0"/>
            </a:endParaRPr>
          </a:p>
        </p:txBody>
      </p:sp>
      <p:pic>
        <p:nvPicPr>
          <p:cNvPr id="2" name="Picture 1">
            <a:extLst>
              <a:ext uri="{FF2B5EF4-FFF2-40B4-BE49-F238E27FC236}">
                <a16:creationId xmlns:a16="http://schemas.microsoft.com/office/drawing/2014/main" xmlns="" id="{1463CAB7-A7B9-4920-B156-1CEA2258889A}"/>
              </a:ext>
            </a:extLst>
          </p:cNvPr>
          <p:cNvPicPr/>
          <p:nvPr>
            <p:extLst/>
          </p:nvPr>
        </p:nvPicPr>
        <p:blipFill>
          <a:blip r:embed="rId3"/>
          <a:stretch>
            <a:fillRect/>
          </a:stretch>
        </p:blipFill>
        <p:spPr>
          <a:xfrm>
            <a:off x="1835696" y="980728"/>
            <a:ext cx="5610225" cy="44926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1042988" y="5157788"/>
            <a:ext cx="6913562"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Tourism-generated income grew 5.4% as a function of both employment growth and pay increases, registering $36.5 billion in 2017.</a:t>
            </a:r>
          </a:p>
        </p:txBody>
      </p:sp>
      <p:sp>
        <p:nvSpPr>
          <p:cNvPr id="24579" name="Rectangle 2"/>
          <p:cNvSpPr>
            <a:spLocks noGrp="1" noChangeArrowheads="1"/>
          </p:cNvSpPr>
          <p:nvPr>
            <p:ph type="title"/>
          </p:nvPr>
        </p:nvSpPr>
        <p:spPr/>
        <p:txBody>
          <a:bodyPr/>
          <a:lstStyle/>
          <a:p>
            <a:r>
              <a:rPr lang="en-US" altLang="en-US"/>
              <a:t>Traveler-generated income</a:t>
            </a:r>
          </a:p>
        </p:txBody>
      </p:sp>
      <p:pic>
        <p:nvPicPr>
          <p:cNvPr id="2" name="Picture 1">
            <a:extLst>
              <a:ext uri="{FF2B5EF4-FFF2-40B4-BE49-F238E27FC236}">
                <a16:creationId xmlns:a16="http://schemas.microsoft.com/office/drawing/2014/main" xmlns="" id="{DF95351A-B851-46C2-9413-AE2134A8FF23}"/>
              </a:ext>
            </a:extLst>
          </p:cNvPr>
          <p:cNvPicPr/>
          <p:nvPr>
            <p:extLst/>
          </p:nvPr>
        </p:nvPicPr>
        <p:blipFill>
          <a:blip r:embed="rId3"/>
          <a:stretch>
            <a:fillRect/>
          </a:stretch>
        </p:blipFill>
        <p:spPr>
          <a:xfrm>
            <a:off x="1291431" y="1090851"/>
            <a:ext cx="6561138" cy="3825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Traveler-generated income</a:t>
            </a:r>
          </a:p>
        </p:txBody>
      </p:sp>
      <p:sp>
        <p:nvSpPr>
          <p:cNvPr id="25603" name="Rectangle 11"/>
          <p:cNvSpPr>
            <a:spLocks noChangeArrowheads="1"/>
          </p:cNvSpPr>
          <p:nvPr/>
        </p:nvSpPr>
        <p:spPr bwMode="auto">
          <a:xfrm>
            <a:off x="1981200" y="6165850"/>
            <a:ext cx="43195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Tx/>
              <a:buNone/>
              <a:tabLst/>
              <a:defRPr/>
            </a:pPr>
            <a:r>
              <a:rPr kumimoji="0" lang="en-US" altLang="en-US" sz="1100" b="0" i="0" u="none" strike="noStrike" kern="1200" cap="none" spc="0" normalizeH="0" baseline="0" noProof="0">
                <a:ln>
                  <a:noFill/>
                </a:ln>
                <a:solidFill>
                  <a:srgbClr val="00386D"/>
                </a:solidFill>
                <a:effectLst/>
                <a:uLnTx/>
                <a:uFillTx/>
                <a:latin typeface="Arial" panose="020B0604020202020204" pitchFamily="34" charset="0"/>
              </a:rPr>
              <a:t>FIRE = Finance, Insurance, and Real Estate</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None/>
              <a:tabLst/>
              <a:defRPr/>
            </a:pPr>
            <a:endParaRPr kumimoji="0" lang="en-US" altLang="en-US" sz="1100" b="0" i="0" u="none" strike="noStrike" kern="1200" cap="none" spc="0" normalizeH="0" baseline="0" noProof="0">
              <a:ln>
                <a:noFill/>
              </a:ln>
              <a:solidFill>
                <a:srgbClr val="00386D"/>
              </a:solidFill>
              <a:effectLst/>
              <a:uLnTx/>
              <a:uFillTx/>
              <a:latin typeface="Arial" panose="020B0604020202020204" pitchFamily="34" charset="0"/>
            </a:endParaRPr>
          </a:p>
        </p:txBody>
      </p:sp>
      <p:pic>
        <p:nvPicPr>
          <p:cNvPr id="2" name="Picture 1">
            <a:extLst>
              <a:ext uri="{FF2B5EF4-FFF2-40B4-BE49-F238E27FC236}">
                <a16:creationId xmlns:a16="http://schemas.microsoft.com/office/drawing/2014/main" xmlns="" id="{E13BF367-625F-4FB7-9D80-CFDE33E470AE}"/>
              </a:ext>
            </a:extLst>
          </p:cNvPr>
          <p:cNvPicPr/>
          <p:nvPr>
            <p:extLst/>
          </p:nvPr>
        </p:nvPicPr>
        <p:blipFill>
          <a:blip r:embed="rId3"/>
          <a:stretch>
            <a:fillRect/>
          </a:stretch>
        </p:blipFill>
        <p:spPr>
          <a:xfrm>
            <a:off x="1408113" y="1009650"/>
            <a:ext cx="6327775" cy="50688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Tourism tax generation</a:t>
            </a:r>
          </a:p>
        </p:txBody>
      </p:sp>
      <p:sp>
        <p:nvSpPr>
          <p:cNvPr id="26627" name="Rectangle 8"/>
          <p:cNvSpPr>
            <a:spLocks noGrp="1" noChangeArrowheads="1"/>
          </p:cNvSpPr>
          <p:nvPr>
            <p:ph type="body" sz="half" idx="2"/>
          </p:nvPr>
        </p:nvSpPr>
        <p:spPr>
          <a:xfrm>
            <a:off x="5076825" y="1270000"/>
            <a:ext cx="3382963" cy="5327650"/>
          </a:xfrm>
        </p:spPr>
        <p:txBody>
          <a:bodyPr/>
          <a:lstStyle/>
          <a:p>
            <a:r>
              <a:rPr lang="en-US" altLang="en-US" sz="1800" dirty="0"/>
              <a:t>Tourism generated nearly $17.9 billion in taxes in 2017, growing 4.3%. </a:t>
            </a:r>
          </a:p>
          <a:p>
            <a:r>
              <a:rPr lang="en-US" altLang="en-US" sz="1800" dirty="0"/>
              <a:t>Total state and local tax proceeds of $8.5 billion saved the state’s households an average of $1,172 in tax burden.</a:t>
            </a:r>
          </a:p>
          <a:p>
            <a:endParaRPr lang="en-US" altLang="en-US" sz="1800" dirty="0"/>
          </a:p>
        </p:txBody>
      </p:sp>
      <p:pic>
        <p:nvPicPr>
          <p:cNvPr id="2" name="Picture 1">
            <a:extLst>
              <a:ext uri="{FF2B5EF4-FFF2-40B4-BE49-F238E27FC236}">
                <a16:creationId xmlns:a16="http://schemas.microsoft.com/office/drawing/2014/main" xmlns="" id="{FB19E7DB-1050-4A59-8F89-A98345C4109A}"/>
              </a:ext>
            </a:extLst>
          </p:cNvPr>
          <p:cNvPicPr/>
          <p:nvPr>
            <p:extLst/>
          </p:nvPr>
        </p:nvPicPr>
        <p:blipFill>
          <a:blip r:embed="rId3"/>
          <a:stretch>
            <a:fillRect/>
          </a:stretch>
        </p:blipFill>
        <p:spPr>
          <a:xfrm>
            <a:off x="667128" y="1196752"/>
            <a:ext cx="3404830" cy="35387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Tourism tax generation: State vs. Local</a:t>
            </a:r>
          </a:p>
        </p:txBody>
      </p:sp>
      <p:sp>
        <p:nvSpPr>
          <p:cNvPr id="27651" name="Rectangle 8"/>
          <p:cNvSpPr>
            <a:spLocks noGrp="1" noChangeArrowheads="1"/>
          </p:cNvSpPr>
          <p:nvPr>
            <p:ph type="body" sz="half" idx="2"/>
          </p:nvPr>
        </p:nvSpPr>
        <p:spPr>
          <a:xfrm>
            <a:off x="971550" y="4941168"/>
            <a:ext cx="7200900" cy="1440582"/>
          </a:xfrm>
        </p:spPr>
        <p:txBody>
          <a:bodyPr/>
          <a:lstStyle/>
          <a:p>
            <a:r>
              <a:rPr lang="en-US" altLang="en-US" sz="1800" dirty="0"/>
              <a:t>Tourism generated $3.7 billion in state taxes, and $4.8 billion in local taxes in 2017.</a:t>
            </a:r>
          </a:p>
          <a:p>
            <a:pPr marL="0" indent="0">
              <a:buNone/>
            </a:pPr>
            <a:endParaRPr lang="en-US" altLang="en-US" sz="1800" dirty="0"/>
          </a:p>
        </p:txBody>
      </p:sp>
      <p:pic>
        <p:nvPicPr>
          <p:cNvPr id="2" name="Picture 1">
            <a:extLst>
              <a:ext uri="{FF2B5EF4-FFF2-40B4-BE49-F238E27FC236}">
                <a16:creationId xmlns:a16="http://schemas.microsoft.com/office/drawing/2014/main" xmlns="" id="{F5C8E44B-412D-4BE3-92B8-B6E643AAA893}"/>
              </a:ext>
            </a:extLst>
          </p:cNvPr>
          <p:cNvPicPr/>
          <p:nvPr>
            <p:extLst/>
          </p:nvPr>
        </p:nvPicPr>
        <p:blipFill>
          <a:blip r:embed="rId3"/>
          <a:stretch>
            <a:fillRect/>
          </a:stretch>
        </p:blipFill>
        <p:spPr>
          <a:xfrm>
            <a:off x="582612" y="1340768"/>
            <a:ext cx="7978775" cy="32686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D2DCAD75-9AFB-4100-8EC9-F2B295EDEDE7}"/>
              </a:ext>
            </a:extLst>
          </p:cNvPr>
          <p:cNvSpPr>
            <a:spLocks noChangeArrowheads="1"/>
          </p:cNvSpPr>
          <p:nvPr/>
        </p:nvSpPr>
        <p:spPr bwMode="auto">
          <a:xfrm>
            <a:off x="682625" y="2852738"/>
            <a:ext cx="7921625"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lnSpc>
                <a:spcPct val="110000"/>
              </a:lnSpc>
              <a:spcBef>
                <a:spcPct val="70000"/>
              </a:spcBef>
              <a:spcAft>
                <a:spcPct val="20000"/>
              </a:spcAft>
              <a:buFont typeface="Wingdings" panose="05000000000000000000" pitchFamily="2" charset="2"/>
              <a:buNone/>
              <a:defRPr/>
            </a:pPr>
            <a:r>
              <a:rPr lang="en-US" altLang="en-US" sz="3500" b="0" kern="0">
                <a:solidFill>
                  <a:srgbClr val="00386D"/>
                </a:solidFill>
              </a:rPr>
              <a:t>Regional 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471217BD-4E14-46C5-B5ED-43B651C75008}"/>
              </a:ext>
            </a:extLst>
          </p:cNvPr>
          <p:cNvSpPr>
            <a:spLocks noChangeArrowheads="1"/>
          </p:cNvSpPr>
          <p:nvPr/>
        </p:nvSpPr>
        <p:spPr bwMode="auto">
          <a:xfrm>
            <a:off x="682625" y="2852738"/>
            <a:ext cx="7921625"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b="1">
                <a:solidFill>
                  <a:schemeClr val="accent1"/>
                </a:solidFill>
                <a:latin typeface="Arial" panose="020B0604020202020204" pitchFamily="34" charset="0"/>
                <a:ea typeface="ヒラギノ角ゴ Pro W3"/>
                <a:cs typeface="ヒラギノ角ゴ Pro W3"/>
              </a:defRPr>
            </a:lvl9pPr>
          </a:lstStyle>
          <a:p>
            <a:pPr>
              <a:lnSpc>
                <a:spcPct val="110000"/>
              </a:lnSpc>
              <a:spcBef>
                <a:spcPct val="70000"/>
              </a:spcBef>
              <a:spcAft>
                <a:spcPct val="20000"/>
              </a:spcAft>
              <a:buFont typeface="Wingdings" panose="05000000000000000000" pitchFamily="2" charset="2"/>
              <a:buNone/>
            </a:pPr>
            <a:r>
              <a:rPr lang="en-US" altLang="en-US" sz="3500" b="0"/>
              <a:t>State 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F8D004C9-03E7-4A32-A30A-812CBA91D238}"/>
              </a:ext>
            </a:extLst>
          </p:cNvPr>
          <p:cNvSpPr>
            <a:spLocks noGrp="1" noChangeArrowheads="1"/>
          </p:cNvSpPr>
          <p:nvPr>
            <p:ph type="title"/>
          </p:nvPr>
        </p:nvSpPr>
        <p:spPr/>
        <p:txBody>
          <a:bodyPr/>
          <a:lstStyle/>
          <a:p>
            <a:r>
              <a:rPr lang="en-US" altLang="en-US"/>
              <a:t>Traveler spending by region</a:t>
            </a:r>
          </a:p>
        </p:txBody>
      </p:sp>
      <p:sp>
        <p:nvSpPr>
          <p:cNvPr id="26627" name="Rectangle 3">
            <a:extLst>
              <a:ext uri="{FF2B5EF4-FFF2-40B4-BE49-F238E27FC236}">
                <a16:creationId xmlns:a16="http://schemas.microsoft.com/office/drawing/2014/main" xmlns="" id="{BC03F6DE-CB01-4EBF-9538-06D2233114B2}"/>
              </a:ext>
            </a:extLst>
          </p:cNvPr>
          <p:cNvSpPr>
            <a:spLocks noChangeArrowheads="1"/>
          </p:cNvSpPr>
          <p:nvPr/>
        </p:nvSpPr>
        <p:spPr bwMode="auto">
          <a:xfrm>
            <a:off x="4829258" y="1196975"/>
            <a:ext cx="384643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eaLnBrk="1" fontAlgn="auto" hangingPunct="1">
              <a:lnSpc>
                <a:spcPct val="110000"/>
              </a:lnSpc>
              <a:spcBef>
                <a:spcPct val="70000"/>
              </a:spcBef>
              <a:spcAft>
                <a:spcPct val="20000"/>
              </a:spcAft>
              <a:buFont typeface="Wingdings" panose="05000000000000000000" pitchFamily="2" charset="2"/>
              <a:buChar char="l"/>
              <a:defRPr/>
            </a:pPr>
            <a:r>
              <a:rPr lang="en-US" altLang="en-US" sz="2000" b="0" kern="0" dirty="0">
                <a:solidFill>
                  <a:srgbClr val="00386D"/>
                </a:solidFill>
              </a:rPr>
              <a:t>New York State is divided into 11 economic regions.</a:t>
            </a:r>
          </a:p>
          <a:p>
            <a:pPr eaLnBrk="1" fontAlgn="auto" hangingPunct="1">
              <a:lnSpc>
                <a:spcPct val="110000"/>
              </a:lnSpc>
              <a:spcBef>
                <a:spcPct val="70000"/>
              </a:spcBef>
              <a:spcAft>
                <a:spcPct val="20000"/>
              </a:spcAft>
              <a:buFont typeface="Wingdings" panose="05000000000000000000" pitchFamily="2" charset="2"/>
              <a:buChar char="l"/>
              <a:defRPr/>
            </a:pPr>
            <a:r>
              <a:rPr lang="en-US" altLang="en-US" sz="2000" b="0" kern="0" dirty="0">
                <a:solidFill>
                  <a:srgbClr val="00386D"/>
                </a:solidFill>
              </a:rPr>
              <a:t>New York City is the largest single tourism region with 65% of state visitor spend.</a:t>
            </a:r>
          </a:p>
          <a:p>
            <a:pPr eaLnBrk="1" fontAlgn="auto" hangingPunct="1">
              <a:lnSpc>
                <a:spcPct val="110000"/>
              </a:lnSpc>
              <a:spcBef>
                <a:spcPct val="70000"/>
              </a:spcBef>
              <a:spcAft>
                <a:spcPct val="20000"/>
              </a:spcAft>
              <a:buFont typeface="Wingdings" panose="05000000000000000000" pitchFamily="2" charset="2"/>
              <a:buChar char="l"/>
              <a:defRPr/>
            </a:pPr>
            <a:r>
              <a:rPr lang="en-US" altLang="en-US" sz="2000" b="0" kern="0" dirty="0">
                <a:solidFill>
                  <a:srgbClr val="00386D"/>
                </a:solidFill>
              </a:rPr>
              <a:t>New York City, Long Island and Hudson Valley together comprise nearly 80% of New York State traveler spend.</a:t>
            </a:r>
          </a:p>
        </p:txBody>
      </p:sp>
      <p:sp>
        <p:nvSpPr>
          <p:cNvPr id="26628" name="Text Box 4">
            <a:extLst>
              <a:ext uri="{FF2B5EF4-FFF2-40B4-BE49-F238E27FC236}">
                <a16:creationId xmlns:a16="http://schemas.microsoft.com/office/drawing/2014/main" xmlns="" id="{96337B41-8958-424B-ADE6-FBE9FDE49CEE}"/>
              </a:ext>
            </a:extLst>
          </p:cNvPr>
          <p:cNvSpPr txBox="1">
            <a:spLocks noChangeArrowheads="1"/>
          </p:cNvSpPr>
          <p:nvPr/>
        </p:nvSpPr>
        <p:spPr bwMode="auto">
          <a:xfrm>
            <a:off x="247733" y="1196975"/>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sz="1800" kern="0" dirty="0">
                <a:solidFill>
                  <a:srgbClr val="404040"/>
                </a:solidFill>
                <a:ea typeface="MS PGothic" panose="020B0600070205080204" pitchFamily="34" charset="-128"/>
              </a:rPr>
              <a:t>Traveler Spending, 2017</a:t>
            </a:r>
          </a:p>
        </p:txBody>
      </p:sp>
      <p:graphicFrame>
        <p:nvGraphicFramePr>
          <p:cNvPr id="6" name="Chart 5">
            <a:extLst>
              <a:ext uri="{FF2B5EF4-FFF2-40B4-BE49-F238E27FC236}">
                <a16:creationId xmlns:a16="http://schemas.microsoft.com/office/drawing/2014/main" xmlns="" id="{11DB3C52-C49E-4991-9A8D-FA29D5BB8F8E}"/>
              </a:ext>
            </a:extLst>
          </p:cNvPr>
          <p:cNvGraphicFramePr>
            <a:graphicFrameLocks/>
          </p:cNvGraphicFramePr>
          <p:nvPr>
            <p:extLst/>
          </p:nvPr>
        </p:nvGraphicFramePr>
        <p:xfrm>
          <a:off x="395287" y="1819275"/>
          <a:ext cx="4152900" cy="3219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11DB3C52-C49E-4991-9A8D-FA29D5BB8F8E}"/>
              </a:ext>
            </a:extLst>
          </p:cNvPr>
          <p:cNvGraphicFramePr>
            <a:graphicFrameLocks/>
          </p:cNvGraphicFramePr>
          <p:nvPr>
            <p:extLst/>
          </p:nvPr>
        </p:nvGraphicFramePr>
        <p:xfrm>
          <a:off x="390608" y="1738858"/>
          <a:ext cx="4438650" cy="33802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C521EB62-A71C-4018-B66D-E2168C1CDF55}"/>
              </a:ext>
            </a:extLst>
          </p:cNvPr>
          <p:cNvSpPr>
            <a:spLocks noGrp="1" noChangeArrowheads="1"/>
          </p:cNvSpPr>
          <p:nvPr>
            <p:ph type="title"/>
          </p:nvPr>
        </p:nvSpPr>
        <p:spPr/>
        <p:txBody>
          <a:bodyPr/>
          <a:lstStyle/>
          <a:p>
            <a:r>
              <a:rPr lang="en-US" altLang="en-US"/>
              <a:t>Upstate traveler spending by region</a:t>
            </a:r>
          </a:p>
        </p:txBody>
      </p:sp>
      <p:sp>
        <p:nvSpPr>
          <p:cNvPr id="26627" name="Rectangle 3">
            <a:extLst>
              <a:ext uri="{FF2B5EF4-FFF2-40B4-BE49-F238E27FC236}">
                <a16:creationId xmlns:a16="http://schemas.microsoft.com/office/drawing/2014/main" xmlns="" id="{9BBE568F-54A4-414A-9B6B-763783875785}"/>
              </a:ext>
            </a:extLst>
          </p:cNvPr>
          <p:cNvSpPr>
            <a:spLocks noChangeArrowheads="1"/>
          </p:cNvSpPr>
          <p:nvPr/>
        </p:nvSpPr>
        <p:spPr bwMode="auto">
          <a:xfrm>
            <a:off x="5048624" y="2158999"/>
            <a:ext cx="3627064"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eaLnBrk="1" fontAlgn="auto" hangingPunct="1">
              <a:lnSpc>
                <a:spcPct val="110000"/>
              </a:lnSpc>
              <a:spcBef>
                <a:spcPct val="70000"/>
              </a:spcBef>
              <a:spcAft>
                <a:spcPct val="20000"/>
              </a:spcAft>
              <a:buFont typeface="Wingdings" panose="05000000000000000000" pitchFamily="2" charset="2"/>
              <a:buChar char="l"/>
              <a:defRPr/>
            </a:pPr>
            <a:r>
              <a:rPr lang="en-US" altLang="en-US" sz="2000" b="0" kern="0" dirty="0">
                <a:solidFill>
                  <a:srgbClr val="00386D"/>
                </a:solidFill>
              </a:rPr>
              <a:t>Traveler spending across the upstate regions of New York is more evenly distributed (excludes NYC and Long Island).</a:t>
            </a:r>
          </a:p>
        </p:txBody>
      </p:sp>
      <p:sp>
        <p:nvSpPr>
          <p:cNvPr id="26628" name="Text Box 4">
            <a:extLst>
              <a:ext uri="{FF2B5EF4-FFF2-40B4-BE49-F238E27FC236}">
                <a16:creationId xmlns:a16="http://schemas.microsoft.com/office/drawing/2014/main" xmlns="" id="{F81E6FD7-CFC8-4ABF-A087-728C33CBF23F}"/>
              </a:ext>
            </a:extLst>
          </p:cNvPr>
          <p:cNvSpPr txBox="1">
            <a:spLocks noChangeArrowheads="1"/>
          </p:cNvSpPr>
          <p:nvPr/>
        </p:nvSpPr>
        <p:spPr bwMode="auto">
          <a:xfrm>
            <a:off x="467892" y="1196975"/>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sz="1800" kern="0" dirty="0">
                <a:solidFill>
                  <a:srgbClr val="404040"/>
                </a:solidFill>
                <a:ea typeface="MS PGothic" panose="020B0600070205080204" pitchFamily="34" charset="-128"/>
              </a:rPr>
              <a:t>Upstate Traveler Spending, 2017</a:t>
            </a:r>
          </a:p>
        </p:txBody>
      </p:sp>
      <p:graphicFrame>
        <p:nvGraphicFramePr>
          <p:cNvPr id="6" name="Chart 5">
            <a:extLst>
              <a:ext uri="{FF2B5EF4-FFF2-40B4-BE49-F238E27FC236}">
                <a16:creationId xmlns:a16="http://schemas.microsoft.com/office/drawing/2014/main" xmlns="" id="{67A25041-CB5E-4733-8F10-9ACADD951A21}"/>
              </a:ext>
            </a:extLst>
          </p:cNvPr>
          <p:cNvGraphicFramePr>
            <a:graphicFrameLocks/>
          </p:cNvGraphicFramePr>
          <p:nvPr>
            <p:extLst/>
          </p:nvPr>
        </p:nvGraphicFramePr>
        <p:xfrm>
          <a:off x="611560" y="1295400"/>
          <a:ext cx="4437064" cy="3743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16DAEDC4-5B5D-46B6-B208-C4DFA81FA030}"/>
              </a:ext>
            </a:extLst>
          </p:cNvPr>
          <p:cNvSpPr>
            <a:spLocks noGrp="1" noChangeArrowheads="1"/>
          </p:cNvSpPr>
          <p:nvPr>
            <p:ph type="title"/>
          </p:nvPr>
        </p:nvSpPr>
        <p:spPr/>
        <p:txBody>
          <a:bodyPr/>
          <a:lstStyle/>
          <a:p>
            <a:r>
              <a:rPr lang="en-US" altLang="en-US"/>
              <a:t>Reliance on tourism</a:t>
            </a:r>
          </a:p>
        </p:txBody>
      </p:sp>
      <p:sp>
        <p:nvSpPr>
          <p:cNvPr id="27651" name="Rectangle 3">
            <a:extLst>
              <a:ext uri="{FF2B5EF4-FFF2-40B4-BE49-F238E27FC236}">
                <a16:creationId xmlns:a16="http://schemas.microsoft.com/office/drawing/2014/main" xmlns="" id="{48BF80F8-45D7-4A5A-AD35-18FDA430DE9B}"/>
              </a:ext>
            </a:extLst>
          </p:cNvPr>
          <p:cNvSpPr>
            <a:spLocks noChangeArrowheads="1"/>
          </p:cNvSpPr>
          <p:nvPr/>
        </p:nvSpPr>
        <p:spPr bwMode="auto">
          <a:xfrm>
            <a:off x="5076056" y="1573434"/>
            <a:ext cx="367265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eaLnBrk="1" fontAlgn="auto" hangingPunct="1">
              <a:lnSpc>
                <a:spcPct val="110000"/>
              </a:lnSpc>
              <a:spcBef>
                <a:spcPct val="70000"/>
              </a:spcBef>
              <a:spcAft>
                <a:spcPct val="20000"/>
              </a:spcAft>
              <a:buFont typeface="Wingdings" panose="05000000000000000000" pitchFamily="2" charset="2"/>
              <a:buChar char="l"/>
              <a:defRPr/>
            </a:pPr>
            <a:r>
              <a:rPr lang="en-US" altLang="en-US" sz="2000" b="0" kern="0" dirty="0">
                <a:solidFill>
                  <a:srgbClr val="00386D"/>
                </a:solidFill>
              </a:rPr>
              <a:t>Tourism is an integral part of every region’s economy, generating from 6% to 19% of employment.</a:t>
            </a:r>
          </a:p>
          <a:p>
            <a:pPr eaLnBrk="1" fontAlgn="auto" hangingPunct="1">
              <a:lnSpc>
                <a:spcPct val="110000"/>
              </a:lnSpc>
              <a:spcBef>
                <a:spcPct val="70000"/>
              </a:spcBef>
              <a:spcAft>
                <a:spcPct val="20000"/>
              </a:spcAft>
              <a:buFont typeface="Wingdings" panose="05000000000000000000" pitchFamily="2" charset="2"/>
              <a:buChar char="l"/>
              <a:defRPr/>
            </a:pPr>
            <a:r>
              <a:rPr lang="en-US" altLang="en-US" sz="2000" b="0" kern="0" dirty="0">
                <a:solidFill>
                  <a:srgbClr val="00386D"/>
                </a:solidFill>
              </a:rPr>
              <a:t>Tourism is most important to the Adirondacks and Catskills, generating 19% and 16% of total employment, respectively.</a:t>
            </a:r>
          </a:p>
        </p:txBody>
      </p:sp>
      <p:sp>
        <p:nvSpPr>
          <p:cNvPr id="27652" name="Rectangle 4">
            <a:extLst>
              <a:ext uri="{FF2B5EF4-FFF2-40B4-BE49-F238E27FC236}">
                <a16:creationId xmlns:a16="http://schemas.microsoft.com/office/drawing/2014/main" xmlns="" id="{2B52DB05-11BB-454D-A95D-36ACAD9FC3E5}"/>
              </a:ext>
            </a:extLst>
          </p:cNvPr>
          <p:cNvSpPr>
            <a:spLocks noChangeArrowheads="1"/>
          </p:cNvSpPr>
          <p:nvPr/>
        </p:nvSpPr>
        <p:spPr bwMode="auto">
          <a:xfrm>
            <a:off x="685800" y="5949950"/>
            <a:ext cx="784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eaLnBrk="1" fontAlgn="auto" hangingPunct="1">
              <a:lnSpc>
                <a:spcPct val="90000"/>
              </a:lnSpc>
              <a:spcBef>
                <a:spcPct val="40000"/>
              </a:spcBef>
              <a:spcAft>
                <a:spcPct val="20000"/>
              </a:spcAft>
              <a:buClr>
                <a:srgbClr val="689DD6"/>
              </a:buClr>
              <a:buFont typeface="Wingdings" panose="05000000000000000000" pitchFamily="2" charset="2"/>
              <a:buNone/>
              <a:defRPr/>
            </a:pPr>
            <a:r>
              <a:rPr lang="en-US" altLang="en-US" sz="1100" b="0" kern="0">
                <a:solidFill>
                  <a:srgbClr val="00386D"/>
                </a:solidFill>
                <a:latin typeface="Franklin Gothic Book" panose="020B0503020102020204" pitchFamily="34" charset="0"/>
              </a:rPr>
              <a:t>Note: All regional and county tourism shares are calculated using QCEW (ES-202) employment and wage totals as produced by the NYS Dept. of Labor.</a:t>
            </a:r>
          </a:p>
        </p:txBody>
      </p:sp>
      <p:sp>
        <p:nvSpPr>
          <p:cNvPr id="27653" name="Text Box 5">
            <a:extLst>
              <a:ext uri="{FF2B5EF4-FFF2-40B4-BE49-F238E27FC236}">
                <a16:creationId xmlns:a16="http://schemas.microsoft.com/office/drawing/2014/main" xmlns="" id="{19E77D1D-5C9B-4D36-8E96-066B3C4BDF0A}"/>
              </a:ext>
            </a:extLst>
          </p:cNvPr>
          <p:cNvSpPr txBox="1">
            <a:spLocks noChangeArrowheads="1"/>
          </p:cNvSpPr>
          <p:nvPr/>
        </p:nvSpPr>
        <p:spPr bwMode="auto">
          <a:xfrm>
            <a:off x="-99205" y="1268735"/>
            <a:ext cx="5715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lnSpc>
                <a:spcPct val="80000"/>
              </a:lnSpc>
              <a:spcBef>
                <a:spcPct val="50000"/>
              </a:spcBef>
              <a:defRPr/>
            </a:pPr>
            <a:r>
              <a:rPr lang="en-US" altLang="en-US" sz="1600" kern="0" dirty="0">
                <a:solidFill>
                  <a:srgbClr val="404040"/>
                </a:solidFill>
                <a:ea typeface="MS PGothic" panose="020B0600070205080204" pitchFamily="34" charset="-128"/>
              </a:rPr>
              <a:t>Tourism Share of Regional </a:t>
            </a:r>
          </a:p>
          <a:p>
            <a:pPr algn="ctr" eaLnBrk="1" fontAlgn="auto" hangingPunct="1">
              <a:lnSpc>
                <a:spcPct val="80000"/>
              </a:lnSpc>
              <a:spcBef>
                <a:spcPct val="50000"/>
              </a:spcBef>
              <a:defRPr/>
            </a:pPr>
            <a:r>
              <a:rPr lang="en-US" altLang="en-US" sz="1600" kern="0" dirty="0">
                <a:solidFill>
                  <a:srgbClr val="404040"/>
                </a:solidFill>
                <a:ea typeface="MS PGothic" panose="020B0600070205080204" pitchFamily="34" charset="-128"/>
              </a:rPr>
              <a:t>Employment in 2017</a:t>
            </a:r>
          </a:p>
        </p:txBody>
      </p:sp>
      <p:pic>
        <p:nvPicPr>
          <p:cNvPr id="3" name="Picture 2">
            <a:extLst>
              <a:ext uri="{FF2B5EF4-FFF2-40B4-BE49-F238E27FC236}">
                <a16:creationId xmlns:a16="http://schemas.microsoft.com/office/drawing/2014/main" xmlns="" id="{13904CED-2F0C-4A6F-B87C-EC39DD046696}"/>
              </a:ext>
            </a:extLst>
          </p:cNvPr>
          <p:cNvPicPr/>
          <p:nvPr/>
        </p:nvPicPr>
        <p:blipFill>
          <a:blip r:embed="rId3"/>
          <a:stretch>
            <a:fillRect/>
          </a:stretch>
        </p:blipFill>
        <p:spPr>
          <a:xfrm>
            <a:off x="322207" y="1772816"/>
            <a:ext cx="4753849" cy="3529584"/>
          </a:xfrm>
          <a:prstGeom prst="rect">
            <a:avLst/>
          </a:prstGeom>
        </p:spPr>
      </p:pic>
    </p:spTree>
    <p:extLst>
      <p:ext uri="{BB962C8B-B14F-4D97-AF65-F5344CB8AC3E}">
        <p14:creationId xmlns:p14="http://schemas.microsoft.com/office/powerpoint/2010/main" val="22345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ADFD01E4-8AA5-452F-9877-119109BA3E98}"/>
              </a:ext>
            </a:extLst>
          </p:cNvPr>
          <p:cNvSpPr>
            <a:spLocks noGrp="1" noChangeArrowheads="1"/>
          </p:cNvSpPr>
          <p:nvPr>
            <p:ph type="title"/>
          </p:nvPr>
        </p:nvSpPr>
        <p:spPr/>
        <p:txBody>
          <a:bodyPr/>
          <a:lstStyle/>
          <a:p>
            <a:r>
              <a:rPr lang="en-US" altLang="en-US"/>
              <a:t>Traveler spending growth</a:t>
            </a:r>
          </a:p>
        </p:txBody>
      </p:sp>
      <p:sp>
        <p:nvSpPr>
          <p:cNvPr id="28675" name="Rectangle 3">
            <a:extLst>
              <a:ext uri="{FF2B5EF4-FFF2-40B4-BE49-F238E27FC236}">
                <a16:creationId xmlns:a16="http://schemas.microsoft.com/office/drawing/2014/main" xmlns="" id="{0CB63507-79E6-4E49-8999-247A6E602A7E}"/>
              </a:ext>
            </a:extLst>
          </p:cNvPr>
          <p:cNvSpPr>
            <a:spLocks noChangeArrowheads="1"/>
          </p:cNvSpPr>
          <p:nvPr/>
        </p:nvSpPr>
        <p:spPr bwMode="auto">
          <a:xfrm>
            <a:off x="4998061" y="1172368"/>
            <a:ext cx="367762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eaLnBrk="1" fontAlgn="auto" hangingPunct="1">
              <a:lnSpc>
                <a:spcPct val="110000"/>
              </a:lnSpc>
              <a:spcBef>
                <a:spcPct val="70000"/>
              </a:spcBef>
              <a:spcAft>
                <a:spcPct val="20000"/>
              </a:spcAft>
              <a:buFont typeface="Wingdings" panose="05000000000000000000" pitchFamily="2" charset="2"/>
              <a:buChar char="l"/>
              <a:defRPr/>
            </a:pPr>
            <a:r>
              <a:rPr lang="en-US" altLang="en-US" sz="1700" b="0" kern="0" dirty="0">
                <a:solidFill>
                  <a:srgbClr val="00386D"/>
                </a:solidFill>
              </a:rPr>
              <a:t>Traveler spending increased in all regions in 2017, generally at a lower rate than in 2016.</a:t>
            </a:r>
          </a:p>
          <a:p>
            <a:pPr eaLnBrk="1" fontAlgn="auto" hangingPunct="1">
              <a:lnSpc>
                <a:spcPct val="110000"/>
              </a:lnSpc>
              <a:spcBef>
                <a:spcPct val="70000"/>
              </a:spcBef>
              <a:spcAft>
                <a:spcPct val="20000"/>
              </a:spcAft>
              <a:buFont typeface="Wingdings" panose="05000000000000000000" pitchFamily="2" charset="2"/>
              <a:buChar char="l"/>
              <a:defRPr/>
            </a:pPr>
            <a:r>
              <a:rPr lang="en-US" altLang="en-US" sz="1700" b="0" kern="0" dirty="0">
                <a:solidFill>
                  <a:srgbClr val="00386D"/>
                </a:solidFill>
              </a:rPr>
              <a:t>The strongest growth occurred in the Catskills, Central New York, Adirondacks, and Greater Niagara regions.</a:t>
            </a:r>
          </a:p>
          <a:p>
            <a:pPr eaLnBrk="1" fontAlgn="auto" hangingPunct="1">
              <a:lnSpc>
                <a:spcPct val="110000"/>
              </a:lnSpc>
              <a:spcBef>
                <a:spcPct val="70000"/>
              </a:spcBef>
              <a:spcAft>
                <a:spcPct val="20000"/>
              </a:spcAft>
              <a:buFont typeface="Wingdings" panose="05000000000000000000" pitchFamily="2" charset="2"/>
              <a:buChar char="l"/>
              <a:defRPr/>
            </a:pPr>
            <a:r>
              <a:rPr lang="en-US" altLang="en-US" sz="1700" b="0" kern="0" dirty="0">
                <a:solidFill>
                  <a:srgbClr val="00386D"/>
                </a:solidFill>
              </a:rPr>
              <a:t>Growth in traveler spending was led by recreation and food &amp; beverage spending.  Additionally, higher fuel prices contributed to an increase in service spending.</a:t>
            </a:r>
          </a:p>
        </p:txBody>
      </p:sp>
      <p:sp>
        <p:nvSpPr>
          <p:cNvPr id="28676" name="Text Box 4">
            <a:extLst>
              <a:ext uri="{FF2B5EF4-FFF2-40B4-BE49-F238E27FC236}">
                <a16:creationId xmlns:a16="http://schemas.microsoft.com/office/drawing/2014/main" xmlns="" id="{6FA0417C-9324-485F-AA2A-9A3127158313}"/>
              </a:ext>
            </a:extLst>
          </p:cNvPr>
          <p:cNvSpPr txBox="1">
            <a:spLocks noChangeArrowheads="1"/>
          </p:cNvSpPr>
          <p:nvPr/>
        </p:nvSpPr>
        <p:spPr bwMode="auto">
          <a:xfrm>
            <a:off x="34925" y="1365250"/>
            <a:ext cx="5715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lnSpc>
                <a:spcPct val="80000"/>
              </a:lnSpc>
              <a:spcBef>
                <a:spcPct val="50000"/>
              </a:spcBef>
              <a:defRPr/>
            </a:pPr>
            <a:r>
              <a:rPr lang="en-US" altLang="en-US" sz="1800" kern="0">
                <a:solidFill>
                  <a:srgbClr val="404040"/>
                </a:solidFill>
                <a:ea typeface="MS PGothic" panose="020B0600070205080204" pitchFamily="34" charset="-128"/>
              </a:rPr>
              <a:t>Growth in Traveler Spending</a:t>
            </a:r>
            <a:endParaRPr lang="en-US" altLang="en-US" sz="1600" kern="0">
              <a:solidFill>
                <a:srgbClr val="404040"/>
              </a:solidFill>
              <a:ea typeface="MS PGothic" panose="020B0600070205080204" pitchFamily="34" charset="-128"/>
            </a:endParaRPr>
          </a:p>
        </p:txBody>
      </p:sp>
      <p:graphicFrame>
        <p:nvGraphicFramePr>
          <p:cNvPr id="7" name="Chart 6">
            <a:extLst>
              <a:ext uri="{FF2B5EF4-FFF2-40B4-BE49-F238E27FC236}">
                <a16:creationId xmlns:a16="http://schemas.microsoft.com/office/drawing/2014/main" xmlns="" id="{3FBF09F8-61F6-4C2B-87C1-B9277AA04C1C}"/>
              </a:ext>
            </a:extLst>
          </p:cNvPr>
          <p:cNvGraphicFramePr>
            <a:graphicFrameLocks/>
          </p:cNvGraphicFramePr>
          <p:nvPr>
            <p:extLst>
              <p:ext uri="{D42A27DB-BD31-4B8C-83A1-F6EECF244321}">
                <p14:modId xmlns:p14="http://schemas.microsoft.com/office/powerpoint/2010/main" val="3256856529"/>
              </p:ext>
            </p:extLst>
          </p:nvPr>
        </p:nvGraphicFramePr>
        <p:xfrm>
          <a:off x="391136" y="1676400"/>
          <a:ext cx="4895850" cy="3912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D22F1EA0-07EC-4257-9AEF-A7AFF2A2C064}"/>
              </a:ext>
            </a:extLst>
          </p:cNvPr>
          <p:cNvSpPr>
            <a:spLocks noGrp="1" noChangeArrowheads="1"/>
          </p:cNvSpPr>
          <p:nvPr>
            <p:ph type="title"/>
          </p:nvPr>
        </p:nvSpPr>
        <p:spPr/>
        <p:txBody>
          <a:bodyPr/>
          <a:lstStyle/>
          <a:p>
            <a:r>
              <a:rPr lang="en-US" altLang="en-US"/>
              <a:t>Regional growth</a:t>
            </a:r>
          </a:p>
        </p:txBody>
      </p:sp>
      <p:sp>
        <p:nvSpPr>
          <p:cNvPr id="29699" name="Text Box 3">
            <a:extLst>
              <a:ext uri="{FF2B5EF4-FFF2-40B4-BE49-F238E27FC236}">
                <a16:creationId xmlns:a16="http://schemas.microsoft.com/office/drawing/2014/main" xmlns="" id="{0D5E708C-198D-42D3-9E88-596E87B82F43}"/>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b="0" kern="0">
                <a:solidFill>
                  <a:srgbClr val="FFFFFF"/>
                </a:solidFill>
                <a:latin typeface="Arial Narrow" panose="020B0606020202030204" pitchFamily="34" charset="0"/>
                <a:ea typeface="MS PGothic" panose="020B0600070205080204" pitchFamily="34" charset="-128"/>
              </a:rPr>
              <a:t>Business</a:t>
            </a:r>
          </a:p>
        </p:txBody>
      </p:sp>
      <p:sp>
        <p:nvSpPr>
          <p:cNvPr id="29700" name="Text Box 4">
            <a:extLst>
              <a:ext uri="{FF2B5EF4-FFF2-40B4-BE49-F238E27FC236}">
                <a16:creationId xmlns:a16="http://schemas.microsoft.com/office/drawing/2014/main" xmlns="" id="{CD6427E6-5B28-4D08-883B-B2DD1B629348}"/>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b="0" kern="0">
                <a:solidFill>
                  <a:srgbClr val="FFFFFF"/>
                </a:solidFill>
                <a:latin typeface="Arial Narrow" panose="020B0606020202030204" pitchFamily="34" charset="0"/>
                <a:ea typeface="MS PGothic" panose="020B0600070205080204" pitchFamily="34" charset="-128"/>
              </a:rPr>
              <a:t>Day</a:t>
            </a:r>
          </a:p>
        </p:txBody>
      </p:sp>
      <p:sp>
        <p:nvSpPr>
          <p:cNvPr id="29701" name="Text Box 5">
            <a:extLst>
              <a:ext uri="{FF2B5EF4-FFF2-40B4-BE49-F238E27FC236}">
                <a16:creationId xmlns:a16="http://schemas.microsoft.com/office/drawing/2014/main" xmlns="" id="{710749B0-60ED-4E85-9389-339FC098BE85}"/>
              </a:ext>
            </a:extLst>
          </p:cNvPr>
          <p:cNvSpPr txBox="1">
            <a:spLocks noChangeArrowheads="1"/>
          </p:cNvSpPr>
          <p:nvPr/>
        </p:nvSpPr>
        <p:spPr bwMode="auto">
          <a:xfrm>
            <a:off x="1638300" y="1121397"/>
            <a:ext cx="57150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lnSpc>
                <a:spcPct val="80000"/>
              </a:lnSpc>
              <a:spcBef>
                <a:spcPct val="50000"/>
              </a:spcBef>
              <a:defRPr/>
            </a:pPr>
            <a:r>
              <a:rPr lang="en-US" altLang="en-US" sz="1800" kern="0" dirty="0">
                <a:solidFill>
                  <a:srgbClr val="404040"/>
                </a:solidFill>
                <a:ea typeface="MS PGothic" panose="020B0600070205080204" pitchFamily="34" charset="-128"/>
              </a:rPr>
              <a:t>Traveler Spend</a:t>
            </a:r>
          </a:p>
          <a:p>
            <a:pPr algn="ctr" eaLnBrk="1" fontAlgn="auto" hangingPunct="1">
              <a:lnSpc>
                <a:spcPct val="80000"/>
              </a:lnSpc>
              <a:spcBef>
                <a:spcPct val="50000"/>
              </a:spcBef>
              <a:defRPr/>
            </a:pPr>
            <a:r>
              <a:rPr lang="en-US" altLang="en-US" sz="1800" kern="0" dirty="0">
                <a:solidFill>
                  <a:srgbClr val="404040"/>
                </a:solidFill>
                <a:ea typeface="MS PGothic" panose="020B0600070205080204" pitchFamily="34" charset="-128"/>
              </a:rPr>
              <a:t>Year-Over-Year Comparison</a:t>
            </a:r>
            <a:endParaRPr lang="en-US" altLang="en-US" sz="1600" kern="0" dirty="0">
              <a:solidFill>
                <a:srgbClr val="404040"/>
              </a:solidFill>
              <a:ea typeface="MS PGothic" panose="020B0600070205080204" pitchFamily="34" charset="-128"/>
            </a:endParaRPr>
          </a:p>
        </p:txBody>
      </p:sp>
      <p:pic>
        <p:nvPicPr>
          <p:cNvPr id="2" name="Picture 1">
            <a:extLst>
              <a:ext uri="{FF2B5EF4-FFF2-40B4-BE49-F238E27FC236}">
                <a16:creationId xmlns:a16="http://schemas.microsoft.com/office/drawing/2014/main" xmlns="" id="{0940FF8C-73CA-402C-975B-E8CFAD536E4B}"/>
              </a:ext>
            </a:extLst>
          </p:cNvPr>
          <p:cNvPicPr>
            <a:picLocks noChangeAspect="1"/>
          </p:cNvPicPr>
          <p:nvPr/>
        </p:nvPicPr>
        <p:blipFill>
          <a:blip r:embed="rId3"/>
          <a:stretch>
            <a:fillRect/>
          </a:stretch>
        </p:blipFill>
        <p:spPr>
          <a:xfrm>
            <a:off x="458925" y="2348880"/>
            <a:ext cx="8216763" cy="3017520"/>
          </a:xfrm>
          <a:prstGeom prst="rect">
            <a:avLst/>
          </a:prstGeom>
        </p:spPr>
      </p:pic>
    </p:spTree>
    <p:extLst>
      <p:ext uri="{BB962C8B-B14F-4D97-AF65-F5344CB8AC3E}">
        <p14:creationId xmlns:p14="http://schemas.microsoft.com/office/powerpoint/2010/main" val="2234879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61AFA0AB-B693-4B31-A651-8E17AABEC385}"/>
              </a:ext>
            </a:extLst>
          </p:cNvPr>
          <p:cNvSpPr>
            <a:spLocks noGrp="1" noChangeArrowheads="1"/>
          </p:cNvSpPr>
          <p:nvPr>
            <p:ph type="title"/>
          </p:nvPr>
        </p:nvSpPr>
        <p:spPr/>
        <p:txBody>
          <a:bodyPr/>
          <a:lstStyle/>
          <a:p>
            <a:r>
              <a:rPr lang="en-US" altLang="en-US" dirty="0"/>
              <a:t>Regional tourism summary (2017)</a:t>
            </a:r>
          </a:p>
        </p:txBody>
      </p:sp>
      <p:sp>
        <p:nvSpPr>
          <p:cNvPr id="30723" name="Text Box 3">
            <a:extLst>
              <a:ext uri="{FF2B5EF4-FFF2-40B4-BE49-F238E27FC236}">
                <a16:creationId xmlns:a16="http://schemas.microsoft.com/office/drawing/2014/main" xmlns="" id="{8A5B736B-3FD9-444C-B527-2A4D5797D6BC}"/>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b="0" kern="0">
                <a:solidFill>
                  <a:srgbClr val="FFFFFF"/>
                </a:solidFill>
                <a:latin typeface="Arial Narrow" panose="020B0606020202030204" pitchFamily="34" charset="0"/>
                <a:ea typeface="MS PGothic" panose="020B0600070205080204" pitchFamily="34" charset="-128"/>
              </a:rPr>
              <a:t>Business</a:t>
            </a:r>
          </a:p>
        </p:txBody>
      </p:sp>
      <p:sp>
        <p:nvSpPr>
          <p:cNvPr id="30724" name="Text Box 4">
            <a:extLst>
              <a:ext uri="{FF2B5EF4-FFF2-40B4-BE49-F238E27FC236}">
                <a16:creationId xmlns:a16="http://schemas.microsoft.com/office/drawing/2014/main" xmlns="" id="{F414CE3C-EADA-4F1A-8448-A34984EEF906}"/>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b="0" kern="0">
                <a:solidFill>
                  <a:srgbClr val="FFFFFF"/>
                </a:solidFill>
                <a:latin typeface="Arial Narrow" panose="020B0606020202030204" pitchFamily="34" charset="0"/>
                <a:ea typeface="MS PGothic" panose="020B0600070205080204" pitchFamily="34" charset="-128"/>
              </a:rPr>
              <a:t>Day</a:t>
            </a:r>
          </a:p>
        </p:txBody>
      </p:sp>
      <p:sp>
        <p:nvSpPr>
          <p:cNvPr id="30725" name="Text Box 5">
            <a:extLst>
              <a:ext uri="{FF2B5EF4-FFF2-40B4-BE49-F238E27FC236}">
                <a16:creationId xmlns:a16="http://schemas.microsoft.com/office/drawing/2014/main" xmlns="" id="{B49FEB80-BF64-4642-B718-062240072E23}"/>
              </a:ext>
            </a:extLst>
          </p:cNvPr>
          <p:cNvSpPr txBox="1">
            <a:spLocks noChangeArrowheads="1"/>
          </p:cNvSpPr>
          <p:nvPr/>
        </p:nvSpPr>
        <p:spPr bwMode="auto">
          <a:xfrm>
            <a:off x="1714500" y="1160463"/>
            <a:ext cx="57150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lnSpc>
                <a:spcPct val="80000"/>
              </a:lnSpc>
              <a:spcBef>
                <a:spcPct val="50000"/>
              </a:spcBef>
              <a:defRPr/>
            </a:pPr>
            <a:r>
              <a:rPr lang="en-US" altLang="en-US" sz="1800" kern="0" dirty="0">
                <a:solidFill>
                  <a:srgbClr val="404040"/>
                </a:solidFill>
                <a:ea typeface="MS PGothic" panose="020B0600070205080204" pitchFamily="34" charset="-128"/>
              </a:rPr>
              <a:t>Tourism Economic Impact</a:t>
            </a:r>
          </a:p>
          <a:p>
            <a:pPr algn="ctr" eaLnBrk="1" fontAlgn="auto" hangingPunct="1">
              <a:lnSpc>
                <a:spcPct val="80000"/>
              </a:lnSpc>
              <a:spcBef>
                <a:spcPct val="50000"/>
              </a:spcBef>
              <a:defRPr/>
            </a:pPr>
            <a:r>
              <a:rPr lang="en-US" altLang="en-US" sz="1800" kern="0" dirty="0">
                <a:solidFill>
                  <a:srgbClr val="404040"/>
                </a:solidFill>
                <a:ea typeface="MS PGothic" panose="020B0600070205080204" pitchFamily="34" charset="-128"/>
              </a:rPr>
              <a:t>Combined Direct, Indirect, and Induced</a:t>
            </a:r>
            <a:endParaRPr lang="en-US" altLang="en-US" sz="1600" kern="0" dirty="0">
              <a:solidFill>
                <a:srgbClr val="404040"/>
              </a:solidFill>
              <a:ea typeface="MS PGothic" panose="020B0600070205080204" pitchFamily="34" charset="-128"/>
            </a:endParaRPr>
          </a:p>
        </p:txBody>
      </p:sp>
      <p:pic>
        <p:nvPicPr>
          <p:cNvPr id="2" name="Picture 1">
            <a:extLst>
              <a:ext uri="{FF2B5EF4-FFF2-40B4-BE49-F238E27FC236}">
                <a16:creationId xmlns:a16="http://schemas.microsoft.com/office/drawing/2014/main" xmlns="" id="{90A9D788-CE00-4D12-B3DB-1B793E3BE64C}"/>
              </a:ext>
            </a:extLst>
          </p:cNvPr>
          <p:cNvPicPr/>
          <p:nvPr>
            <p:extLst/>
          </p:nvPr>
        </p:nvPicPr>
        <p:blipFill>
          <a:blip r:embed="rId3"/>
          <a:stretch>
            <a:fillRect/>
          </a:stretch>
        </p:blipFill>
        <p:spPr>
          <a:xfrm>
            <a:off x="357758" y="2348880"/>
            <a:ext cx="8428484" cy="2962656"/>
          </a:xfrm>
          <a:prstGeom prst="rect">
            <a:avLst/>
          </a:prstGeom>
        </p:spPr>
      </p:pic>
    </p:spTree>
    <p:extLst>
      <p:ext uri="{BB962C8B-B14F-4D97-AF65-F5344CB8AC3E}">
        <p14:creationId xmlns:p14="http://schemas.microsoft.com/office/powerpoint/2010/main" val="327516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766FB1BF-3507-4E01-BB87-5256A4A1D458}"/>
              </a:ext>
            </a:extLst>
          </p:cNvPr>
          <p:cNvSpPr>
            <a:spLocks noGrp="1" noChangeArrowheads="1"/>
          </p:cNvSpPr>
          <p:nvPr>
            <p:ph type="title"/>
          </p:nvPr>
        </p:nvSpPr>
        <p:spPr>
          <a:xfrm>
            <a:off x="395536" y="228600"/>
            <a:ext cx="8280400" cy="463550"/>
          </a:xfrm>
        </p:spPr>
        <p:txBody>
          <a:bodyPr/>
          <a:lstStyle/>
          <a:p>
            <a:r>
              <a:rPr lang="en-US" altLang="en-US" dirty="0"/>
              <a:t>Regional tourism impact distribution </a:t>
            </a:r>
            <a:r>
              <a:rPr lang="en-US" altLang="en-US"/>
              <a:t>(2017)</a:t>
            </a:r>
            <a:endParaRPr lang="en-US" altLang="en-US" dirty="0"/>
          </a:p>
        </p:txBody>
      </p:sp>
      <p:sp>
        <p:nvSpPr>
          <p:cNvPr id="31747" name="Text Box 3">
            <a:extLst>
              <a:ext uri="{FF2B5EF4-FFF2-40B4-BE49-F238E27FC236}">
                <a16:creationId xmlns:a16="http://schemas.microsoft.com/office/drawing/2014/main" xmlns="" id="{876D4E2E-21D2-4DC3-A797-5C08A2051684}"/>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b="0" kern="0">
                <a:solidFill>
                  <a:srgbClr val="FFFFFF"/>
                </a:solidFill>
                <a:latin typeface="Arial Narrow" panose="020B0606020202030204" pitchFamily="34" charset="0"/>
                <a:ea typeface="MS PGothic" panose="020B0600070205080204" pitchFamily="34" charset="-128"/>
              </a:rPr>
              <a:t>Business</a:t>
            </a:r>
          </a:p>
        </p:txBody>
      </p:sp>
      <p:sp>
        <p:nvSpPr>
          <p:cNvPr id="31748" name="Text Box 4">
            <a:extLst>
              <a:ext uri="{FF2B5EF4-FFF2-40B4-BE49-F238E27FC236}">
                <a16:creationId xmlns:a16="http://schemas.microsoft.com/office/drawing/2014/main" xmlns="" id="{74FD8E5E-8443-45FB-956B-D6563E4A7D27}"/>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spcBef>
                <a:spcPct val="50000"/>
              </a:spcBef>
              <a:defRPr/>
            </a:pPr>
            <a:r>
              <a:rPr lang="en-US" altLang="en-US" b="0" kern="0">
                <a:solidFill>
                  <a:srgbClr val="FFFFFF"/>
                </a:solidFill>
                <a:latin typeface="Arial Narrow" panose="020B0606020202030204" pitchFamily="34" charset="0"/>
                <a:ea typeface="MS PGothic" panose="020B0600070205080204" pitchFamily="34" charset="-128"/>
              </a:rPr>
              <a:t>Day</a:t>
            </a:r>
          </a:p>
        </p:txBody>
      </p:sp>
      <p:sp>
        <p:nvSpPr>
          <p:cNvPr id="31749" name="Text Box 5">
            <a:extLst>
              <a:ext uri="{FF2B5EF4-FFF2-40B4-BE49-F238E27FC236}">
                <a16:creationId xmlns:a16="http://schemas.microsoft.com/office/drawing/2014/main" xmlns="" id="{D5E32DF1-8FC7-461B-A9A3-EE074C4B7BC5}"/>
              </a:ext>
            </a:extLst>
          </p:cNvPr>
          <p:cNvSpPr txBox="1">
            <a:spLocks noChangeArrowheads="1"/>
          </p:cNvSpPr>
          <p:nvPr/>
        </p:nvSpPr>
        <p:spPr bwMode="auto">
          <a:xfrm>
            <a:off x="1714500" y="1132160"/>
            <a:ext cx="57150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algn="ctr" eaLnBrk="1" fontAlgn="auto" hangingPunct="1">
              <a:lnSpc>
                <a:spcPct val="80000"/>
              </a:lnSpc>
              <a:spcBef>
                <a:spcPct val="50000"/>
              </a:spcBef>
              <a:defRPr/>
            </a:pPr>
            <a:r>
              <a:rPr lang="en-US" altLang="en-US" sz="1800" kern="0" dirty="0">
                <a:solidFill>
                  <a:srgbClr val="404040"/>
                </a:solidFill>
                <a:ea typeface="MS PGothic" panose="020B0600070205080204" pitchFamily="34" charset="-128"/>
              </a:rPr>
              <a:t>Tourism Economic Impact</a:t>
            </a:r>
          </a:p>
          <a:p>
            <a:pPr algn="ctr" eaLnBrk="1" fontAlgn="auto" hangingPunct="1">
              <a:lnSpc>
                <a:spcPct val="80000"/>
              </a:lnSpc>
              <a:spcBef>
                <a:spcPct val="50000"/>
              </a:spcBef>
              <a:defRPr/>
            </a:pPr>
            <a:r>
              <a:rPr lang="en-US" altLang="en-US" sz="1800" kern="0" dirty="0">
                <a:solidFill>
                  <a:srgbClr val="404040"/>
                </a:solidFill>
                <a:ea typeface="MS PGothic" panose="020B0600070205080204" pitchFamily="34" charset="-128"/>
              </a:rPr>
              <a:t>Regional Shares</a:t>
            </a:r>
            <a:endParaRPr lang="en-US" altLang="en-US" sz="1600" kern="0" dirty="0">
              <a:solidFill>
                <a:srgbClr val="404040"/>
              </a:solidFill>
              <a:ea typeface="MS PGothic" panose="020B0600070205080204" pitchFamily="34" charset="-128"/>
            </a:endParaRPr>
          </a:p>
        </p:txBody>
      </p:sp>
      <p:pic>
        <p:nvPicPr>
          <p:cNvPr id="2" name="Picture 1">
            <a:extLst>
              <a:ext uri="{FF2B5EF4-FFF2-40B4-BE49-F238E27FC236}">
                <a16:creationId xmlns:a16="http://schemas.microsoft.com/office/drawing/2014/main" xmlns="" id="{CF4DF821-6C18-46EF-9E99-7545B4064363}"/>
              </a:ext>
            </a:extLst>
          </p:cNvPr>
          <p:cNvPicPr>
            <a:picLocks noChangeAspect="1"/>
          </p:cNvPicPr>
          <p:nvPr/>
        </p:nvPicPr>
        <p:blipFill>
          <a:blip r:embed="rId3"/>
          <a:stretch>
            <a:fillRect/>
          </a:stretch>
        </p:blipFill>
        <p:spPr>
          <a:xfrm>
            <a:off x="431528" y="2293261"/>
            <a:ext cx="8244408" cy="2896336"/>
          </a:xfrm>
          <a:prstGeom prst="rect">
            <a:avLst/>
          </a:prstGeom>
        </p:spPr>
      </p:pic>
    </p:spTree>
    <p:extLst>
      <p:ext uri="{BB962C8B-B14F-4D97-AF65-F5344CB8AC3E}">
        <p14:creationId xmlns:p14="http://schemas.microsoft.com/office/powerpoint/2010/main" val="35446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xmlns="" id="{4D230CA6-EA11-4477-9FF7-A4105D12FF54}"/>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Business</a:t>
            </a:r>
          </a:p>
        </p:txBody>
      </p:sp>
      <p:sp>
        <p:nvSpPr>
          <p:cNvPr id="72707" name="Text Box 3">
            <a:extLst>
              <a:ext uri="{FF2B5EF4-FFF2-40B4-BE49-F238E27FC236}">
                <a16:creationId xmlns:a16="http://schemas.microsoft.com/office/drawing/2014/main" xmlns="" id="{F7B7DAB8-5B3C-4B47-8426-AB18B230876E}"/>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Day</a:t>
            </a:r>
          </a:p>
        </p:txBody>
      </p:sp>
      <p:sp>
        <p:nvSpPr>
          <p:cNvPr id="72708" name="Rectangle 4">
            <a:extLst>
              <a:ext uri="{FF2B5EF4-FFF2-40B4-BE49-F238E27FC236}">
                <a16:creationId xmlns:a16="http://schemas.microsoft.com/office/drawing/2014/main" xmlns="" id="{9CF71236-4FC7-45B3-90D7-0FC45E7116DC}"/>
              </a:ext>
            </a:extLst>
          </p:cNvPr>
          <p:cNvSpPr>
            <a:spLocks noChangeArrowheads="1"/>
          </p:cNvSpPr>
          <p:nvPr/>
        </p:nvSpPr>
        <p:spPr bwMode="auto">
          <a:xfrm>
            <a:off x="539750" y="2276475"/>
            <a:ext cx="7921625"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buFont typeface="Wingdings" panose="05000000000000000000" pitchFamily="2" charset="2"/>
              <a:buNone/>
            </a:pPr>
            <a:r>
              <a:rPr lang="en-US" altLang="en-US" sz="3500" b="0"/>
              <a:t>Regional Detail for </a:t>
            </a:r>
          </a:p>
          <a:p>
            <a:pPr algn="ctr">
              <a:buFont typeface="Wingdings" panose="05000000000000000000" pitchFamily="2" charset="2"/>
              <a:buNone/>
            </a:pPr>
            <a:r>
              <a:rPr lang="en-US" altLang="en-US" sz="3500" b="0"/>
              <a:t>Catskills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28BE859B-94FA-459E-9980-ACDF378B1519}"/>
              </a:ext>
            </a:extLst>
          </p:cNvPr>
          <p:cNvSpPr>
            <a:spLocks noGrp="1" noChangeArrowheads="1"/>
          </p:cNvSpPr>
          <p:nvPr>
            <p:ph type="title"/>
          </p:nvPr>
        </p:nvSpPr>
        <p:spPr/>
        <p:txBody>
          <a:bodyPr/>
          <a:lstStyle/>
          <a:p>
            <a:r>
              <a:rPr lang="en-US" altLang="en-US"/>
              <a:t>Catskills, county distribution</a:t>
            </a:r>
          </a:p>
        </p:txBody>
      </p:sp>
      <p:sp>
        <p:nvSpPr>
          <p:cNvPr id="74755" name="Text Box 3">
            <a:extLst>
              <a:ext uri="{FF2B5EF4-FFF2-40B4-BE49-F238E27FC236}">
                <a16:creationId xmlns:a16="http://schemas.microsoft.com/office/drawing/2014/main" xmlns="" id="{01DBE2DD-2D28-4536-9463-E94E6EAA41C9}"/>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Business</a:t>
            </a:r>
          </a:p>
        </p:txBody>
      </p:sp>
      <p:sp>
        <p:nvSpPr>
          <p:cNvPr id="74756" name="Text Box 4">
            <a:extLst>
              <a:ext uri="{FF2B5EF4-FFF2-40B4-BE49-F238E27FC236}">
                <a16:creationId xmlns:a16="http://schemas.microsoft.com/office/drawing/2014/main" xmlns="" id="{0A84094A-6378-4060-BFDD-D96A98C4B888}"/>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Day</a:t>
            </a:r>
          </a:p>
        </p:txBody>
      </p:sp>
      <p:sp>
        <p:nvSpPr>
          <p:cNvPr id="34821" name="Rectangle 5">
            <a:extLst>
              <a:ext uri="{FF2B5EF4-FFF2-40B4-BE49-F238E27FC236}">
                <a16:creationId xmlns:a16="http://schemas.microsoft.com/office/drawing/2014/main" xmlns="" id="{EDE4EA7B-0EEE-4394-A2AA-AEA35DFF4F52}"/>
              </a:ext>
            </a:extLst>
          </p:cNvPr>
          <p:cNvSpPr>
            <a:spLocks noChangeArrowheads="1"/>
          </p:cNvSpPr>
          <p:nvPr/>
        </p:nvSpPr>
        <p:spPr bwMode="auto">
          <a:xfrm>
            <a:off x="395288" y="1624013"/>
            <a:ext cx="345663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0363" indent="-360363">
              <a:lnSpc>
                <a:spcPct val="110000"/>
              </a:lnSpc>
              <a:spcBef>
                <a:spcPct val="70000"/>
              </a:spcBef>
              <a:spcAft>
                <a:spcPct val="20000"/>
              </a:spcAft>
              <a:buClr>
                <a:srgbClr val="003A5B"/>
              </a:buClr>
              <a:buFont typeface="Wingdings" pitchFamily="2" charset="2"/>
              <a:buChar char="l"/>
              <a:defRPr/>
            </a:pPr>
            <a:r>
              <a:rPr lang="en-US" sz="1600" b="0" dirty="0"/>
              <a:t>Tourism in the Catskills is a $1.3 billion industry, supporting 18,542 jobs.</a:t>
            </a:r>
          </a:p>
          <a:p>
            <a:pPr marL="360363" indent="-360363">
              <a:lnSpc>
                <a:spcPct val="110000"/>
              </a:lnSpc>
              <a:spcBef>
                <a:spcPct val="70000"/>
              </a:spcBef>
              <a:spcAft>
                <a:spcPct val="20000"/>
              </a:spcAft>
              <a:buClr>
                <a:srgbClr val="003A5B"/>
              </a:buClr>
              <a:buFont typeface="Wingdings" pitchFamily="2" charset="2"/>
              <a:buChar char="l"/>
              <a:defRPr/>
            </a:pPr>
            <a:r>
              <a:rPr lang="en-US" sz="1600" b="0" dirty="0"/>
              <a:t>Ulster County represents 45% of the region’s tourism sales with $587 million in traveler spending.</a:t>
            </a:r>
          </a:p>
          <a:p>
            <a:pPr marL="360363" indent="-360363">
              <a:lnSpc>
                <a:spcPct val="110000"/>
              </a:lnSpc>
              <a:spcBef>
                <a:spcPct val="70000"/>
              </a:spcBef>
              <a:spcAft>
                <a:spcPct val="20000"/>
              </a:spcAft>
              <a:buClr>
                <a:srgbClr val="003A5B"/>
              </a:buClr>
              <a:buFont typeface="Wingdings" pitchFamily="2" charset="2"/>
              <a:buChar char="l"/>
              <a:defRPr/>
            </a:pPr>
            <a:r>
              <a:rPr lang="en-US" sz="1600" b="0" dirty="0"/>
              <a:t>Traveler spending in the region grew by 7.1% in 2017.</a:t>
            </a:r>
          </a:p>
          <a:p>
            <a:pPr>
              <a:lnSpc>
                <a:spcPct val="110000"/>
              </a:lnSpc>
              <a:spcBef>
                <a:spcPct val="70000"/>
              </a:spcBef>
              <a:spcAft>
                <a:spcPct val="20000"/>
              </a:spcAft>
              <a:buClr>
                <a:srgbClr val="003A5B"/>
              </a:buClr>
              <a:buFont typeface="Arial" panose="020B0604020202020204" pitchFamily="34" charset="0"/>
              <a:buNone/>
              <a:defRPr/>
            </a:pPr>
            <a:endParaRPr lang="en-US" sz="1600" b="0" dirty="0"/>
          </a:p>
        </p:txBody>
      </p:sp>
      <p:sp>
        <p:nvSpPr>
          <p:cNvPr id="74758" name="Text Box 6">
            <a:extLst>
              <a:ext uri="{FF2B5EF4-FFF2-40B4-BE49-F238E27FC236}">
                <a16:creationId xmlns:a16="http://schemas.microsoft.com/office/drawing/2014/main" xmlns="" id="{9534001A-E887-42E8-A676-12E43D0275A4}"/>
              </a:ext>
            </a:extLst>
          </p:cNvPr>
          <p:cNvSpPr txBox="1">
            <a:spLocks noChangeArrowheads="1"/>
          </p:cNvSpPr>
          <p:nvPr/>
        </p:nvSpPr>
        <p:spPr bwMode="auto">
          <a:xfrm>
            <a:off x="4279131" y="1382733"/>
            <a:ext cx="43926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Traveler Spending, 2016</a:t>
            </a:r>
            <a:endParaRPr lang="en-US" altLang="en-US" sz="1600" dirty="0">
              <a:solidFill>
                <a:schemeClr val="tx1"/>
              </a:solidFill>
              <a:ea typeface="MS PGothic" panose="020B0600070205080204" pitchFamily="34" charset="-128"/>
            </a:endParaRPr>
          </a:p>
        </p:txBody>
      </p:sp>
      <p:graphicFrame>
        <p:nvGraphicFramePr>
          <p:cNvPr id="9" name="Chart 8">
            <a:extLst>
              <a:ext uri="{FF2B5EF4-FFF2-40B4-BE49-F238E27FC236}">
                <a16:creationId xmlns:a16="http://schemas.microsoft.com/office/drawing/2014/main" xmlns="" id="{CB47DC96-DB82-45B8-BFA0-87B2686B7B9E}"/>
              </a:ext>
            </a:extLst>
          </p:cNvPr>
          <p:cNvGraphicFramePr>
            <a:graphicFrameLocks/>
          </p:cNvGraphicFramePr>
          <p:nvPr>
            <p:extLst>
              <p:ext uri="{D42A27DB-BD31-4B8C-83A1-F6EECF244321}">
                <p14:modId xmlns:p14="http://schemas.microsoft.com/office/powerpoint/2010/main" val="3794868270"/>
              </p:ext>
            </p:extLst>
          </p:nvPr>
        </p:nvGraphicFramePr>
        <p:xfrm>
          <a:off x="4040542" y="1693883"/>
          <a:ext cx="4537273" cy="3662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xmlns="" id="{CB47DC96-DB82-45B8-BFA0-87B2686B7B9E}"/>
              </a:ext>
            </a:extLst>
          </p:cNvPr>
          <p:cNvGraphicFramePr>
            <a:graphicFrameLocks/>
          </p:cNvGraphicFramePr>
          <p:nvPr>
            <p:extLst>
              <p:ext uri="{D42A27DB-BD31-4B8C-83A1-F6EECF244321}">
                <p14:modId xmlns:p14="http://schemas.microsoft.com/office/powerpoint/2010/main" val="2912078297"/>
              </p:ext>
            </p:extLst>
          </p:nvPr>
        </p:nvGraphicFramePr>
        <p:xfrm>
          <a:off x="3890280" y="1672434"/>
          <a:ext cx="5170314" cy="366234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8EE198B7-E558-4A1A-AD99-58E957B8AEC4}"/>
              </a:ext>
            </a:extLst>
          </p:cNvPr>
          <p:cNvSpPr>
            <a:spLocks noGrp="1" noChangeArrowheads="1"/>
          </p:cNvSpPr>
          <p:nvPr>
            <p:ph type="title"/>
          </p:nvPr>
        </p:nvSpPr>
        <p:spPr/>
        <p:txBody>
          <a:bodyPr/>
          <a:lstStyle/>
          <a:p>
            <a:r>
              <a:rPr lang="en-US" altLang="en-US"/>
              <a:t>Catskills, total tourism impact</a:t>
            </a:r>
          </a:p>
        </p:txBody>
      </p:sp>
      <p:pic>
        <p:nvPicPr>
          <p:cNvPr id="3" name="Picture 2">
            <a:extLst>
              <a:ext uri="{FF2B5EF4-FFF2-40B4-BE49-F238E27FC236}">
                <a16:creationId xmlns:a16="http://schemas.microsoft.com/office/drawing/2014/main" xmlns="" id="{B7D60D32-C348-45A0-B36A-963065B76CF2}"/>
              </a:ext>
            </a:extLst>
          </p:cNvPr>
          <p:cNvPicPr/>
          <p:nvPr>
            <p:extLst/>
          </p:nvPr>
        </p:nvPicPr>
        <p:blipFill>
          <a:blip r:embed="rId3"/>
          <a:stretch>
            <a:fillRect/>
          </a:stretch>
        </p:blipFill>
        <p:spPr>
          <a:xfrm>
            <a:off x="502920" y="2492896"/>
            <a:ext cx="8138160" cy="1477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dirty="0"/>
              <a:t>Key trends in 2017</a:t>
            </a:r>
          </a:p>
        </p:txBody>
      </p:sp>
      <p:sp>
        <p:nvSpPr>
          <p:cNvPr id="6147" name="Rectangle 3"/>
          <p:cNvSpPr>
            <a:spLocks noChangeArrowheads="1"/>
          </p:cNvSpPr>
          <p:nvPr/>
        </p:nvSpPr>
        <p:spPr bwMode="auto">
          <a:xfrm>
            <a:off x="646906" y="980728"/>
            <a:ext cx="7777163"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gn="l">
              <a:lnSpc>
                <a:spcPct val="110000"/>
              </a:lnSpc>
              <a:spcBef>
                <a:spcPct val="70000"/>
              </a:spcBef>
              <a:spcAft>
                <a:spcPct val="20000"/>
              </a:spcAft>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895350" indent="-269875" algn="l">
              <a:lnSpc>
                <a:spcPct val="110000"/>
              </a:lnSpc>
              <a:spcBef>
                <a:spcPct val="50000"/>
              </a:spcBef>
              <a:spcAft>
                <a:spcPct val="20000"/>
              </a:spcAft>
              <a:defRPr sz="2000">
                <a:solidFill>
                  <a:schemeClr val="accent1"/>
                </a:solidFill>
                <a:latin typeface="Arial" panose="020B0604020202020204" pitchFamily="34" charset="0"/>
                <a:ea typeface="ヒラギノ角ゴ Pro W3"/>
                <a:cs typeface="ヒラギノ角ゴ Pro W3"/>
              </a:defRPr>
            </a:lvl2pPr>
            <a:lvl3pPr marL="1143000" indent="-228600" algn="l">
              <a:lnSpc>
                <a:spcPct val="110000"/>
              </a:lnSpc>
              <a:spcBef>
                <a:spcPct val="30000"/>
              </a:spcBef>
              <a:spcAft>
                <a:spcPct val="20000"/>
              </a:spcAft>
              <a:buChar char="●"/>
              <a:defRPr>
                <a:solidFill>
                  <a:schemeClr val="accent1"/>
                </a:solidFill>
                <a:latin typeface="Arial" panose="020B0604020202020204" pitchFamily="34" charset="0"/>
                <a:ea typeface="ヒラギノ角ゴ Pro W3"/>
                <a:cs typeface="ヒラギノ角ゴ Pro W3"/>
              </a:defRPr>
            </a:lvl3pPr>
            <a:lvl4pPr marL="1600200" indent="-228600" algn="l">
              <a:lnSpc>
                <a:spcPct val="110000"/>
              </a:lnSpc>
              <a:spcAft>
                <a:spcPct val="20000"/>
              </a:spcAft>
              <a:buChar char="−"/>
              <a:defRPr sz="1600">
                <a:solidFill>
                  <a:schemeClr val="accent1"/>
                </a:solidFill>
                <a:latin typeface="Arial" panose="020B0604020202020204" pitchFamily="34" charset="0"/>
                <a:ea typeface="ヒラギノ角ゴ Pro W3"/>
                <a:cs typeface="ヒラギノ角ゴ Pro W3"/>
              </a:defRPr>
            </a:lvl4pPr>
            <a:lvl5pPr marL="2057400" indent="-228600" algn="l">
              <a:lnSpc>
                <a:spcPct val="110000"/>
              </a:lnSpc>
              <a:spcAft>
                <a:spcPct val="20000"/>
              </a:spcAft>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900" b="0" i="0" u="none" strike="noStrike" kern="1200" cap="none" spc="0" normalizeH="0" baseline="0" noProof="0" dirty="0">
                <a:ln>
                  <a:noFill/>
                </a:ln>
                <a:solidFill>
                  <a:srgbClr val="00386D"/>
                </a:solidFill>
                <a:effectLst/>
                <a:uLnTx/>
                <a:uFillTx/>
                <a:latin typeface="Arial" panose="020B0604020202020204" pitchFamily="34" charset="0"/>
              </a:rPr>
              <a:t>New York State’s tourism economy expanded in 2017 with 4.4%</a:t>
            </a:r>
            <a:r>
              <a:rPr kumimoji="0" lang="en-US" altLang="en-US" sz="1900" b="0" i="0" u="none" strike="noStrike" kern="1200" cap="none" spc="0" normalizeH="0" baseline="0" noProof="0" dirty="0">
                <a:ln>
                  <a:noFill/>
                </a:ln>
                <a:solidFill>
                  <a:srgbClr val="FF0000"/>
                </a:solidFill>
                <a:effectLst/>
                <a:uLnTx/>
                <a:uFillTx/>
                <a:latin typeface="Arial" panose="020B0604020202020204" pitchFamily="34" charset="0"/>
              </a:rPr>
              <a:t> </a:t>
            </a:r>
            <a:r>
              <a:rPr kumimoji="0" lang="en-US" altLang="en-US" sz="1900" b="0" i="0" u="none" strike="noStrike" kern="1200" cap="none" spc="0" normalizeH="0" baseline="0" noProof="0" dirty="0">
                <a:ln>
                  <a:noFill/>
                </a:ln>
                <a:solidFill>
                  <a:srgbClr val="00386D"/>
                </a:solidFill>
                <a:effectLst/>
                <a:uLnTx/>
                <a:uFillTx/>
                <a:latin typeface="Arial" panose="020B0604020202020204" pitchFamily="34" charset="0"/>
              </a:rPr>
              <a:t>growth in traveler spending, reaching a new high of $67.6 billion--27% above the state’s pre-recession peak set in 2008. </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900" b="0" i="0" u="none" strike="noStrike" kern="1200" cap="none" spc="0" normalizeH="0" baseline="0" noProof="0" dirty="0">
                <a:ln>
                  <a:noFill/>
                </a:ln>
                <a:solidFill>
                  <a:srgbClr val="00386D"/>
                </a:solidFill>
                <a:effectLst/>
                <a:uLnTx/>
                <a:uFillTx/>
                <a:latin typeface="Arial" panose="020B0604020202020204" pitchFamily="34" charset="0"/>
              </a:rPr>
              <a:t>Key data illustrate the industry’s performance: </a:t>
            </a:r>
          </a:p>
          <a:p>
            <a:pPr marL="895350" marR="0" lvl="1" indent="-269875" algn="l" defTabSz="914400" rtl="0" eaLnBrk="0" fontAlgn="base" latinLnBrk="0" hangingPunct="0">
              <a:lnSpc>
                <a:spcPct val="110000"/>
              </a:lnSpc>
              <a:spcBef>
                <a:spcPct val="50000"/>
              </a:spcBef>
              <a:spcAft>
                <a:spcPct val="20000"/>
              </a:spcAft>
              <a:buClr>
                <a:srgbClr val="003A5B"/>
              </a:buClr>
              <a:buSzTx/>
              <a:buFont typeface="Arial" panose="020B0604020202020204" pitchFamily="34" charset="0"/>
              <a:buChar char="■"/>
              <a:tabLst/>
              <a:defRPr/>
            </a:pPr>
            <a:r>
              <a:rPr kumimoji="0" lang="en-US" altLang="en-US" sz="1700" b="0" i="0" u="none" strike="noStrike" kern="1200" cap="none" spc="0" normalizeH="0" baseline="0" noProof="0" dirty="0">
                <a:ln>
                  <a:noFill/>
                </a:ln>
                <a:solidFill>
                  <a:srgbClr val="00386D"/>
                </a:solidFill>
                <a:effectLst/>
                <a:uLnTx/>
                <a:uFillTx/>
                <a:latin typeface="Arial" panose="020B0604020202020204" pitchFamily="34" charset="0"/>
              </a:rPr>
              <a:t>Room demand expanded 3.8% in 2017. However, a slight decline in room rates of 0.4% led to a total hotel revenue increase of 3.4% according to STR.</a:t>
            </a:r>
          </a:p>
          <a:p>
            <a:pPr marL="895350" marR="0" lvl="1" indent="-269875" algn="l" defTabSz="914400" rtl="0" eaLnBrk="0" fontAlgn="base" latinLnBrk="0" hangingPunct="0">
              <a:lnSpc>
                <a:spcPct val="110000"/>
              </a:lnSpc>
              <a:spcBef>
                <a:spcPct val="50000"/>
              </a:spcBef>
              <a:spcAft>
                <a:spcPct val="20000"/>
              </a:spcAft>
              <a:buClr>
                <a:srgbClr val="003A5B"/>
              </a:buClr>
              <a:buSzTx/>
              <a:buFont typeface="Arial" panose="020B0604020202020204" pitchFamily="34" charset="0"/>
              <a:buChar char="■"/>
              <a:tabLst/>
              <a:defRPr/>
            </a:pPr>
            <a:r>
              <a:rPr kumimoji="0" lang="en-US" altLang="en-US" sz="1700" b="0" i="0" u="none" strike="noStrike" kern="1200" cap="none" spc="0" normalizeH="0" baseline="0" noProof="0" dirty="0">
                <a:ln>
                  <a:noFill/>
                </a:ln>
                <a:solidFill>
                  <a:srgbClr val="00386D"/>
                </a:solidFill>
                <a:effectLst/>
                <a:uLnTx/>
                <a:uFillTx/>
                <a:latin typeface="Arial" panose="020B0604020202020204" pitchFamily="34" charset="0"/>
              </a:rPr>
              <a:t>Passenger counts at all NYS airports increased 2.3% in 2017, though associated ticket revenue declined for the third consecutive year (down 3.3%). </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900" b="0" i="0" u="none" strike="noStrike" kern="1200" cap="none" spc="0" normalizeH="0" baseline="0" noProof="0" dirty="0">
                <a:ln>
                  <a:noFill/>
                </a:ln>
                <a:solidFill>
                  <a:srgbClr val="00386D"/>
                </a:solidFill>
                <a:effectLst/>
                <a:uLnTx/>
                <a:uFillTx/>
                <a:latin typeface="Arial" panose="020B0604020202020204" pitchFamily="34" charset="0"/>
              </a:rPr>
              <a:t>Personal income climbed 6.0% over the prior year, outpacing the general economy.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A6DFBEBE-DE59-44AA-B225-16FF5448EABA}"/>
              </a:ext>
            </a:extLst>
          </p:cNvPr>
          <p:cNvSpPr>
            <a:spLocks noGrp="1" noChangeArrowheads="1"/>
          </p:cNvSpPr>
          <p:nvPr>
            <p:ph type="title"/>
          </p:nvPr>
        </p:nvSpPr>
        <p:spPr/>
        <p:txBody>
          <a:bodyPr/>
          <a:lstStyle/>
          <a:p>
            <a:r>
              <a:rPr lang="en-US" altLang="en-US"/>
              <a:t>Catskills, traveler spending</a:t>
            </a:r>
          </a:p>
        </p:txBody>
      </p:sp>
      <p:sp>
        <p:nvSpPr>
          <p:cNvPr id="78851" name="Text Box 3">
            <a:extLst>
              <a:ext uri="{FF2B5EF4-FFF2-40B4-BE49-F238E27FC236}">
                <a16:creationId xmlns:a16="http://schemas.microsoft.com/office/drawing/2014/main" xmlns="" id="{49F215A1-65DF-4E45-AFE6-939662BCC385}"/>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Business</a:t>
            </a:r>
          </a:p>
        </p:txBody>
      </p:sp>
      <p:sp>
        <p:nvSpPr>
          <p:cNvPr id="78852" name="Text Box 4">
            <a:extLst>
              <a:ext uri="{FF2B5EF4-FFF2-40B4-BE49-F238E27FC236}">
                <a16:creationId xmlns:a16="http://schemas.microsoft.com/office/drawing/2014/main" xmlns="" id="{D0E927F5-0B9F-42F5-96BC-46C0D544DA25}"/>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Day</a:t>
            </a:r>
          </a:p>
        </p:txBody>
      </p:sp>
      <p:sp>
        <p:nvSpPr>
          <p:cNvPr id="78853" name="Rectangle 5">
            <a:extLst>
              <a:ext uri="{FF2B5EF4-FFF2-40B4-BE49-F238E27FC236}">
                <a16:creationId xmlns:a16="http://schemas.microsoft.com/office/drawing/2014/main" xmlns="" id="{498BD312-8CBF-4807-B96F-40DA44C902A0}"/>
              </a:ext>
            </a:extLst>
          </p:cNvPr>
          <p:cNvSpPr>
            <a:spLocks noChangeArrowheads="1"/>
          </p:cNvSpPr>
          <p:nvPr/>
        </p:nvSpPr>
        <p:spPr bwMode="auto">
          <a:xfrm>
            <a:off x="395288" y="1685925"/>
            <a:ext cx="316865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r>
              <a:rPr lang="en-US" altLang="en-US" sz="1600" b="0" dirty="0"/>
              <a:t>Travelers spent $1.3 billion in the Catskills region in 2017 across a diverse range of sectors.</a:t>
            </a:r>
          </a:p>
          <a:p>
            <a:r>
              <a:rPr lang="en-US" altLang="en-US" sz="1600" b="0" dirty="0"/>
              <a:t>Spending on lodging and expenses related to second homes comprised 37% and 24% of the total, respectively.</a:t>
            </a:r>
          </a:p>
        </p:txBody>
      </p:sp>
      <p:sp>
        <p:nvSpPr>
          <p:cNvPr id="78854" name="Text Box 6">
            <a:extLst>
              <a:ext uri="{FF2B5EF4-FFF2-40B4-BE49-F238E27FC236}">
                <a16:creationId xmlns:a16="http://schemas.microsoft.com/office/drawing/2014/main" xmlns="" id="{79BFD4E1-BCFF-4659-A758-3197E70EFE10}"/>
              </a:ext>
            </a:extLst>
          </p:cNvPr>
          <p:cNvSpPr txBox="1">
            <a:spLocks noChangeArrowheads="1"/>
          </p:cNvSpPr>
          <p:nvPr/>
        </p:nvSpPr>
        <p:spPr bwMode="auto">
          <a:xfrm>
            <a:off x="4356100" y="1052513"/>
            <a:ext cx="439261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Traveler Spending, 2017</a:t>
            </a:r>
          </a:p>
          <a:p>
            <a:pPr algn="ctr">
              <a:lnSpc>
                <a:spcPct val="80000"/>
              </a:lnSpc>
              <a:spcBef>
                <a:spcPct val="50000"/>
              </a:spcBef>
              <a:spcAft>
                <a:spcPct val="0"/>
              </a:spcAft>
              <a:buClrTx/>
              <a:buFontTx/>
              <a:buNone/>
            </a:pPr>
            <a:endParaRPr lang="en-US" altLang="en-US" sz="1600" dirty="0">
              <a:solidFill>
                <a:schemeClr val="tx1"/>
              </a:solidFill>
              <a:ea typeface="MS PGothic" panose="020B0600070205080204" pitchFamily="34" charset="-128"/>
            </a:endParaRPr>
          </a:p>
        </p:txBody>
      </p:sp>
      <p:graphicFrame>
        <p:nvGraphicFramePr>
          <p:cNvPr id="9" name="Chart 8">
            <a:extLst>
              <a:ext uri="{FF2B5EF4-FFF2-40B4-BE49-F238E27FC236}">
                <a16:creationId xmlns:a16="http://schemas.microsoft.com/office/drawing/2014/main" xmlns="" id="{E8BC5723-BC91-4D6B-89FF-8F75534A0AD8}"/>
              </a:ext>
            </a:extLst>
          </p:cNvPr>
          <p:cNvGraphicFramePr>
            <a:graphicFrameLocks/>
          </p:cNvGraphicFramePr>
          <p:nvPr>
            <p:extLst>
              <p:ext uri="{D42A27DB-BD31-4B8C-83A1-F6EECF244321}">
                <p14:modId xmlns:p14="http://schemas.microsoft.com/office/powerpoint/2010/main" val="4187035206"/>
              </p:ext>
            </p:extLst>
          </p:nvPr>
        </p:nvGraphicFramePr>
        <p:xfrm>
          <a:off x="4104159" y="1369219"/>
          <a:ext cx="4896494" cy="4604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338C1B43-56C9-4EB1-97BD-B2DB09978231}"/>
              </a:ext>
            </a:extLst>
          </p:cNvPr>
          <p:cNvSpPr>
            <a:spLocks noGrp="1" noChangeArrowheads="1"/>
          </p:cNvSpPr>
          <p:nvPr>
            <p:ph type="title"/>
          </p:nvPr>
        </p:nvSpPr>
        <p:spPr/>
        <p:txBody>
          <a:bodyPr/>
          <a:lstStyle/>
          <a:p>
            <a:r>
              <a:rPr lang="en-US" altLang="en-US"/>
              <a:t>Catskills, traveler spending</a:t>
            </a:r>
          </a:p>
        </p:txBody>
      </p:sp>
      <p:pic>
        <p:nvPicPr>
          <p:cNvPr id="3" name="Picture 2">
            <a:extLst>
              <a:ext uri="{FF2B5EF4-FFF2-40B4-BE49-F238E27FC236}">
                <a16:creationId xmlns:a16="http://schemas.microsoft.com/office/drawing/2014/main" xmlns="" id="{1536EAD1-B398-432E-B84E-DEFE6708A642}"/>
              </a:ext>
            </a:extLst>
          </p:cNvPr>
          <p:cNvPicPr/>
          <p:nvPr>
            <p:extLst/>
          </p:nvPr>
        </p:nvPicPr>
        <p:blipFill>
          <a:blip r:embed="rId3"/>
          <a:stretch>
            <a:fillRect/>
          </a:stretch>
        </p:blipFill>
        <p:spPr>
          <a:xfrm>
            <a:off x="395288" y="2564904"/>
            <a:ext cx="8360631" cy="13350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49684330-EE45-4CE1-A12D-D031A755B932}"/>
              </a:ext>
            </a:extLst>
          </p:cNvPr>
          <p:cNvSpPr>
            <a:spLocks noGrp="1" noChangeArrowheads="1"/>
          </p:cNvSpPr>
          <p:nvPr>
            <p:ph type="title"/>
          </p:nvPr>
        </p:nvSpPr>
        <p:spPr/>
        <p:txBody>
          <a:bodyPr/>
          <a:lstStyle/>
          <a:p>
            <a:r>
              <a:rPr lang="en-US" altLang="en-US"/>
              <a:t>Regional growth</a:t>
            </a:r>
          </a:p>
        </p:txBody>
      </p:sp>
      <p:pic>
        <p:nvPicPr>
          <p:cNvPr id="5" name="Picture 4">
            <a:extLst>
              <a:ext uri="{FF2B5EF4-FFF2-40B4-BE49-F238E27FC236}">
                <a16:creationId xmlns:a16="http://schemas.microsoft.com/office/drawing/2014/main" xmlns="" id="{2BB36AE9-6FB2-4D95-B501-8122EB34EDA3}"/>
              </a:ext>
            </a:extLst>
          </p:cNvPr>
          <p:cNvPicPr/>
          <p:nvPr>
            <p:extLst/>
          </p:nvPr>
        </p:nvPicPr>
        <p:blipFill>
          <a:blip r:embed="rId3"/>
          <a:stretch>
            <a:fillRect/>
          </a:stretch>
        </p:blipFill>
        <p:spPr>
          <a:xfrm>
            <a:off x="675382" y="1052736"/>
            <a:ext cx="7793235" cy="1563624"/>
          </a:xfrm>
          <a:prstGeom prst="rect">
            <a:avLst/>
          </a:prstGeom>
        </p:spPr>
      </p:pic>
      <p:pic>
        <p:nvPicPr>
          <p:cNvPr id="6" name="Picture 5">
            <a:extLst>
              <a:ext uri="{FF2B5EF4-FFF2-40B4-BE49-F238E27FC236}">
                <a16:creationId xmlns:a16="http://schemas.microsoft.com/office/drawing/2014/main" xmlns="" id="{9E7066D2-180E-4F84-8521-B797735583E2}"/>
              </a:ext>
            </a:extLst>
          </p:cNvPr>
          <p:cNvPicPr/>
          <p:nvPr>
            <p:extLst/>
          </p:nvPr>
        </p:nvPicPr>
        <p:blipFill>
          <a:blip r:embed="rId4"/>
          <a:stretch>
            <a:fillRect/>
          </a:stretch>
        </p:blipFill>
        <p:spPr>
          <a:xfrm>
            <a:off x="675381" y="4537838"/>
            <a:ext cx="7793235" cy="1563624"/>
          </a:xfrm>
          <a:prstGeom prst="rect">
            <a:avLst/>
          </a:prstGeom>
        </p:spPr>
      </p:pic>
      <p:pic>
        <p:nvPicPr>
          <p:cNvPr id="7" name="Picture 6">
            <a:extLst>
              <a:ext uri="{FF2B5EF4-FFF2-40B4-BE49-F238E27FC236}">
                <a16:creationId xmlns:a16="http://schemas.microsoft.com/office/drawing/2014/main" xmlns="" id="{EAAD9FB6-A417-4A04-AA0C-2F4AA5ED8D93}"/>
              </a:ext>
            </a:extLst>
          </p:cNvPr>
          <p:cNvPicPr/>
          <p:nvPr>
            <p:extLst/>
          </p:nvPr>
        </p:nvPicPr>
        <p:blipFill>
          <a:blip r:embed="rId5"/>
          <a:stretch>
            <a:fillRect/>
          </a:stretch>
        </p:blipFill>
        <p:spPr>
          <a:xfrm>
            <a:off x="675382" y="2780928"/>
            <a:ext cx="7793235" cy="15636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9FA816CA-58F1-4DCB-91BC-93D8F9DFAC02}"/>
              </a:ext>
            </a:extLst>
          </p:cNvPr>
          <p:cNvSpPr>
            <a:spLocks noGrp="1" noChangeArrowheads="1"/>
          </p:cNvSpPr>
          <p:nvPr>
            <p:ph type="title"/>
          </p:nvPr>
        </p:nvSpPr>
        <p:spPr/>
        <p:txBody>
          <a:bodyPr/>
          <a:lstStyle/>
          <a:p>
            <a:r>
              <a:rPr lang="en-US" altLang="en-US"/>
              <a:t>Catskills, labor income</a:t>
            </a:r>
          </a:p>
        </p:txBody>
      </p:sp>
      <p:sp>
        <p:nvSpPr>
          <p:cNvPr id="84995" name="Text Box 3">
            <a:extLst>
              <a:ext uri="{FF2B5EF4-FFF2-40B4-BE49-F238E27FC236}">
                <a16:creationId xmlns:a16="http://schemas.microsoft.com/office/drawing/2014/main" xmlns="" id="{F4E68231-181A-4E74-8DEB-89AE8E146B7A}"/>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Business</a:t>
            </a:r>
          </a:p>
        </p:txBody>
      </p:sp>
      <p:sp>
        <p:nvSpPr>
          <p:cNvPr id="84996" name="Text Box 4">
            <a:extLst>
              <a:ext uri="{FF2B5EF4-FFF2-40B4-BE49-F238E27FC236}">
                <a16:creationId xmlns:a16="http://schemas.microsoft.com/office/drawing/2014/main" xmlns="" id="{C1A9B01A-4411-4923-85AB-CB8893E9203D}"/>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Day</a:t>
            </a:r>
          </a:p>
        </p:txBody>
      </p:sp>
      <p:sp>
        <p:nvSpPr>
          <p:cNvPr id="84997" name="Rectangle 5">
            <a:extLst>
              <a:ext uri="{FF2B5EF4-FFF2-40B4-BE49-F238E27FC236}">
                <a16:creationId xmlns:a16="http://schemas.microsoft.com/office/drawing/2014/main" xmlns="" id="{5A0C08CE-4254-472A-B904-4693EB85EDCA}"/>
              </a:ext>
            </a:extLst>
          </p:cNvPr>
          <p:cNvSpPr>
            <a:spLocks noChangeArrowheads="1"/>
          </p:cNvSpPr>
          <p:nvPr/>
        </p:nvSpPr>
        <p:spPr bwMode="auto">
          <a:xfrm>
            <a:off x="900113" y="4941888"/>
            <a:ext cx="74168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r>
              <a:rPr lang="en-US" altLang="en-US" sz="1600" b="0" dirty="0"/>
              <a:t>Tourism in the Catskills region generated $367 million in direct labor income and $607 million including indirect and induced impacts.</a:t>
            </a:r>
          </a:p>
          <a:p>
            <a:r>
              <a:rPr lang="en-US" altLang="en-US" sz="1600" b="0" dirty="0"/>
              <a:t>Tourism is most significant in Ulster County, generating $304 million in labor income, including indirect and induced impacts. </a:t>
            </a:r>
          </a:p>
        </p:txBody>
      </p:sp>
      <p:sp>
        <p:nvSpPr>
          <p:cNvPr id="84998" name="Text Box 6">
            <a:extLst>
              <a:ext uri="{FF2B5EF4-FFF2-40B4-BE49-F238E27FC236}">
                <a16:creationId xmlns:a16="http://schemas.microsoft.com/office/drawing/2014/main" xmlns="" id="{DAA5C5C9-2AB8-4561-91A8-3D3097453131}"/>
              </a:ext>
            </a:extLst>
          </p:cNvPr>
          <p:cNvSpPr txBox="1">
            <a:spLocks noChangeArrowheads="1"/>
          </p:cNvSpPr>
          <p:nvPr/>
        </p:nvSpPr>
        <p:spPr bwMode="auto">
          <a:xfrm>
            <a:off x="2411413" y="1052513"/>
            <a:ext cx="43926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80000"/>
              </a:lnSpc>
              <a:spcBef>
                <a:spcPct val="50000"/>
              </a:spcBef>
              <a:spcAft>
                <a:spcPct val="0"/>
              </a:spcAft>
              <a:buClrTx/>
              <a:buFontTx/>
              <a:buNone/>
            </a:pPr>
            <a:r>
              <a:rPr lang="en-US" altLang="en-US" sz="1800">
                <a:solidFill>
                  <a:schemeClr val="tx1"/>
                </a:solidFill>
                <a:ea typeface="MS PGothic" panose="020B0600070205080204" pitchFamily="34" charset="-128"/>
              </a:rPr>
              <a:t>Tourism-Generated Labor Income</a:t>
            </a:r>
            <a:endParaRPr lang="en-US" altLang="en-US" sz="1600">
              <a:solidFill>
                <a:schemeClr val="tx1"/>
              </a:solidFill>
              <a:ea typeface="MS PGothic" panose="020B0600070205080204" pitchFamily="34" charset="-128"/>
            </a:endParaRPr>
          </a:p>
        </p:txBody>
      </p:sp>
      <p:pic>
        <p:nvPicPr>
          <p:cNvPr id="3" name="Picture 2">
            <a:extLst>
              <a:ext uri="{FF2B5EF4-FFF2-40B4-BE49-F238E27FC236}">
                <a16:creationId xmlns:a16="http://schemas.microsoft.com/office/drawing/2014/main" xmlns="" id="{D199B425-CCA3-42A8-AB88-D80B7F7BAC7E}"/>
              </a:ext>
            </a:extLst>
          </p:cNvPr>
          <p:cNvPicPr/>
          <p:nvPr>
            <p:extLst/>
          </p:nvPr>
        </p:nvPicPr>
        <p:blipFill>
          <a:blip r:embed="rId3"/>
          <a:stretch>
            <a:fillRect/>
          </a:stretch>
        </p:blipFill>
        <p:spPr>
          <a:xfrm>
            <a:off x="1993897" y="1566570"/>
            <a:ext cx="5156206" cy="31432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5">
            <a:extLst>
              <a:ext uri="{FF2B5EF4-FFF2-40B4-BE49-F238E27FC236}">
                <a16:creationId xmlns:a16="http://schemas.microsoft.com/office/drawing/2014/main" xmlns="" id="{0B100910-2286-473A-9FDE-4EC1E5E5174B}"/>
              </a:ext>
            </a:extLst>
          </p:cNvPr>
          <p:cNvSpPr>
            <a:spLocks noChangeArrowheads="1"/>
          </p:cNvSpPr>
          <p:nvPr/>
        </p:nvSpPr>
        <p:spPr bwMode="auto">
          <a:xfrm>
            <a:off x="250825" y="1628775"/>
            <a:ext cx="31686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r>
              <a:rPr lang="en-US" altLang="en-US" sz="1600" b="0" dirty="0"/>
              <a:t>12.5% of all labor income in the Catskills region is generated by tourism.</a:t>
            </a:r>
          </a:p>
          <a:p>
            <a:r>
              <a:rPr lang="en-US" altLang="en-US" sz="1600" b="0" dirty="0"/>
              <a:t>Sullivan County is the most dependent upon tourism with 17.2% of all labor income generated by visitors.</a:t>
            </a:r>
          </a:p>
        </p:txBody>
      </p:sp>
      <p:sp>
        <p:nvSpPr>
          <p:cNvPr id="87045" name="Text Box 6">
            <a:extLst>
              <a:ext uri="{FF2B5EF4-FFF2-40B4-BE49-F238E27FC236}">
                <a16:creationId xmlns:a16="http://schemas.microsoft.com/office/drawing/2014/main" xmlns="" id="{639A8CC3-3D14-46A8-8C01-DD1905355CA5}"/>
              </a:ext>
            </a:extLst>
          </p:cNvPr>
          <p:cNvSpPr txBox="1">
            <a:spLocks noChangeArrowheads="1"/>
          </p:cNvSpPr>
          <p:nvPr/>
        </p:nvSpPr>
        <p:spPr bwMode="auto">
          <a:xfrm>
            <a:off x="3995812" y="1294606"/>
            <a:ext cx="4392612"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Tourism-Generated Labor Income</a:t>
            </a:r>
          </a:p>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Share of Economy, 2017</a:t>
            </a:r>
            <a:endParaRPr lang="en-US" altLang="en-US" sz="1600" dirty="0">
              <a:solidFill>
                <a:schemeClr val="tx1"/>
              </a:solidFill>
              <a:ea typeface="MS PGothic" panose="020B0600070205080204" pitchFamily="34" charset="-128"/>
            </a:endParaRPr>
          </a:p>
        </p:txBody>
      </p:sp>
      <p:sp>
        <p:nvSpPr>
          <p:cNvPr id="87046" name="Rectangle 20">
            <a:extLst>
              <a:ext uri="{FF2B5EF4-FFF2-40B4-BE49-F238E27FC236}">
                <a16:creationId xmlns:a16="http://schemas.microsoft.com/office/drawing/2014/main" xmlns="" id="{62971771-D75F-4B2E-8C7C-E867105DD972}"/>
              </a:ext>
            </a:extLst>
          </p:cNvPr>
          <p:cNvSpPr>
            <a:spLocks noGrp="1" noChangeArrowheads="1"/>
          </p:cNvSpPr>
          <p:nvPr>
            <p:ph type="title"/>
          </p:nvPr>
        </p:nvSpPr>
        <p:spPr>
          <a:noFill/>
        </p:spPr>
        <p:txBody>
          <a:bodyPr/>
          <a:lstStyle/>
          <a:p>
            <a:r>
              <a:rPr lang="en-US" altLang="en-US"/>
              <a:t>Catskills, labor income</a:t>
            </a:r>
          </a:p>
        </p:txBody>
      </p:sp>
      <p:pic>
        <p:nvPicPr>
          <p:cNvPr id="3" name="Picture 2">
            <a:extLst>
              <a:ext uri="{FF2B5EF4-FFF2-40B4-BE49-F238E27FC236}">
                <a16:creationId xmlns:a16="http://schemas.microsoft.com/office/drawing/2014/main" xmlns="" id="{E5CD26AF-7DD3-4711-9BA6-24CF79DF0DE8}"/>
              </a:ext>
            </a:extLst>
          </p:cNvPr>
          <p:cNvPicPr/>
          <p:nvPr>
            <p:extLst/>
          </p:nvPr>
        </p:nvPicPr>
        <p:blipFill>
          <a:blip r:embed="rId3"/>
          <a:stretch>
            <a:fillRect/>
          </a:stretch>
        </p:blipFill>
        <p:spPr>
          <a:xfrm>
            <a:off x="4067944" y="2069305"/>
            <a:ext cx="4431278" cy="271939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327">
            <a:extLst>
              <a:ext uri="{FF2B5EF4-FFF2-40B4-BE49-F238E27FC236}">
                <a16:creationId xmlns:a16="http://schemas.microsoft.com/office/drawing/2014/main" xmlns="" id="{DE0A907A-99B7-4B60-80C6-0BAF810529EA}"/>
              </a:ext>
            </a:extLst>
          </p:cNvPr>
          <p:cNvSpPr>
            <a:spLocks noGrp="1" noChangeArrowheads="1"/>
          </p:cNvSpPr>
          <p:nvPr>
            <p:ph type="title"/>
          </p:nvPr>
        </p:nvSpPr>
        <p:spPr>
          <a:noFill/>
        </p:spPr>
        <p:txBody>
          <a:bodyPr/>
          <a:lstStyle/>
          <a:p>
            <a:r>
              <a:rPr lang="en-US" altLang="en-US"/>
              <a:t>Catskills, labor income</a:t>
            </a:r>
          </a:p>
        </p:txBody>
      </p:sp>
      <p:pic>
        <p:nvPicPr>
          <p:cNvPr id="3" name="Picture 2">
            <a:extLst>
              <a:ext uri="{FF2B5EF4-FFF2-40B4-BE49-F238E27FC236}">
                <a16:creationId xmlns:a16="http://schemas.microsoft.com/office/drawing/2014/main" xmlns="" id="{3876B304-7930-44DE-90FC-AFEBFA199DC7}"/>
              </a:ext>
            </a:extLst>
          </p:cNvPr>
          <p:cNvPicPr/>
          <p:nvPr>
            <p:extLst/>
          </p:nvPr>
        </p:nvPicPr>
        <p:blipFill>
          <a:blip r:embed="rId3"/>
          <a:stretch>
            <a:fillRect/>
          </a:stretch>
        </p:blipFill>
        <p:spPr>
          <a:xfrm>
            <a:off x="407320" y="2564892"/>
            <a:ext cx="8329359" cy="172821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2A23E014-F074-48C2-9E7C-5FB3FF50452D}"/>
              </a:ext>
            </a:extLst>
          </p:cNvPr>
          <p:cNvSpPr>
            <a:spLocks noGrp="1" noChangeArrowheads="1"/>
          </p:cNvSpPr>
          <p:nvPr>
            <p:ph type="title"/>
          </p:nvPr>
        </p:nvSpPr>
        <p:spPr/>
        <p:txBody>
          <a:bodyPr/>
          <a:lstStyle/>
          <a:p>
            <a:r>
              <a:rPr lang="en-US" altLang="en-US"/>
              <a:t>Catskills, tourism employment</a:t>
            </a:r>
          </a:p>
        </p:txBody>
      </p:sp>
      <p:sp>
        <p:nvSpPr>
          <p:cNvPr id="91139" name="Text Box 3">
            <a:extLst>
              <a:ext uri="{FF2B5EF4-FFF2-40B4-BE49-F238E27FC236}">
                <a16:creationId xmlns:a16="http://schemas.microsoft.com/office/drawing/2014/main" xmlns="" id="{076BBCAE-1E9D-4FFF-A3DE-4F41B91EE2A8}"/>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Business</a:t>
            </a:r>
          </a:p>
        </p:txBody>
      </p:sp>
      <p:sp>
        <p:nvSpPr>
          <p:cNvPr id="91140" name="Text Box 4">
            <a:extLst>
              <a:ext uri="{FF2B5EF4-FFF2-40B4-BE49-F238E27FC236}">
                <a16:creationId xmlns:a16="http://schemas.microsoft.com/office/drawing/2014/main" xmlns="" id="{59603954-94AC-4807-A1C5-FD143765ED09}"/>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Day</a:t>
            </a:r>
          </a:p>
        </p:txBody>
      </p:sp>
      <p:sp>
        <p:nvSpPr>
          <p:cNvPr id="91141" name="Rectangle 5">
            <a:extLst>
              <a:ext uri="{FF2B5EF4-FFF2-40B4-BE49-F238E27FC236}">
                <a16:creationId xmlns:a16="http://schemas.microsoft.com/office/drawing/2014/main" xmlns="" id="{2D5B1262-5BF7-44CC-9E06-265852DCEC87}"/>
              </a:ext>
            </a:extLst>
          </p:cNvPr>
          <p:cNvSpPr>
            <a:spLocks noChangeArrowheads="1"/>
          </p:cNvSpPr>
          <p:nvPr/>
        </p:nvSpPr>
        <p:spPr bwMode="auto">
          <a:xfrm>
            <a:off x="395288" y="1999405"/>
            <a:ext cx="31686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r>
              <a:rPr lang="en-US" altLang="en-US" sz="1600" b="0" dirty="0"/>
              <a:t>15.9% of all employment in the Catskills region is generated by tourism.</a:t>
            </a:r>
          </a:p>
          <a:p>
            <a:r>
              <a:rPr lang="en-US" altLang="en-US" sz="1600" b="0" dirty="0"/>
              <a:t>Greene County is the most dependent upon tourism with 22.0% of all employment sustained by visitors.</a:t>
            </a:r>
          </a:p>
          <a:p>
            <a:endParaRPr lang="en-US" altLang="en-US" sz="1600" b="0" dirty="0"/>
          </a:p>
        </p:txBody>
      </p:sp>
      <p:sp>
        <p:nvSpPr>
          <p:cNvPr id="91142" name="Text Box 6">
            <a:extLst>
              <a:ext uri="{FF2B5EF4-FFF2-40B4-BE49-F238E27FC236}">
                <a16:creationId xmlns:a16="http://schemas.microsoft.com/office/drawing/2014/main" xmlns="" id="{ED376B1B-0EBA-4744-B0EA-FBC83F8D60A9}"/>
              </a:ext>
            </a:extLst>
          </p:cNvPr>
          <p:cNvSpPr txBox="1">
            <a:spLocks noChangeArrowheads="1"/>
          </p:cNvSpPr>
          <p:nvPr/>
        </p:nvSpPr>
        <p:spPr bwMode="auto">
          <a:xfrm>
            <a:off x="3995738" y="1052513"/>
            <a:ext cx="4392612"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Tourism-Generated Employment</a:t>
            </a:r>
          </a:p>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Share of Economy, 2017</a:t>
            </a:r>
            <a:endParaRPr lang="en-US" altLang="en-US" sz="1600" dirty="0">
              <a:solidFill>
                <a:schemeClr val="tx1"/>
              </a:solidFill>
              <a:ea typeface="MS PGothic" panose="020B0600070205080204" pitchFamily="34" charset="-128"/>
            </a:endParaRPr>
          </a:p>
        </p:txBody>
      </p:sp>
      <p:pic>
        <p:nvPicPr>
          <p:cNvPr id="3" name="Picture 2">
            <a:extLst>
              <a:ext uri="{FF2B5EF4-FFF2-40B4-BE49-F238E27FC236}">
                <a16:creationId xmlns:a16="http://schemas.microsoft.com/office/drawing/2014/main" xmlns="" id="{BC660E79-C9DF-463B-8E83-13DF61AA8C39}"/>
              </a:ext>
            </a:extLst>
          </p:cNvPr>
          <p:cNvPicPr/>
          <p:nvPr>
            <p:extLst/>
          </p:nvPr>
        </p:nvPicPr>
        <p:blipFill>
          <a:blip r:embed="rId3"/>
          <a:stretch>
            <a:fillRect/>
          </a:stretch>
        </p:blipFill>
        <p:spPr>
          <a:xfrm>
            <a:off x="4125838" y="1927498"/>
            <a:ext cx="4397528" cy="271576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18">
            <a:extLst>
              <a:ext uri="{FF2B5EF4-FFF2-40B4-BE49-F238E27FC236}">
                <a16:creationId xmlns:a16="http://schemas.microsoft.com/office/drawing/2014/main" xmlns="" id="{4AD4D882-5EA9-40CB-B451-7901D70F086E}"/>
              </a:ext>
            </a:extLst>
          </p:cNvPr>
          <p:cNvSpPr>
            <a:spLocks noGrp="1" noChangeArrowheads="1"/>
          </p:cNvSpPr>
          <p:nvPr>
            <p:ph type="title"/>
          </p:nvPr>
        </p:nvSpPr>
        <p:spPr>
          <a:noFill/>
        </p:spPr>
        <p:txBody>
          <a:bodyPr/>
          <a:lstStyle/>
          <a:p>
            <a:r>
              <a:rPr lang="en-US" altLang="en-US"/>
              <a:t>Catskills, tourism employment</a:t>
            </a:r>
          </a:p>
        </p:txBody>
      </p:sp>
      <p:sp>
        <p:nvSpPr>
          <p:cNvPr id="93190" name="Text Box 21">
            <a:extLst>
              <a:ext uri="{FF2B5EF4-FFF2-40B4-BE49-F238E27FC236}">
                <a16:creationId xmlns:a16="http://schemas.microsoft.com/office/drawing/2014/main" xmlns="" id="{A19A22EC-D2F5-4620-9115-0E596CE4A72A}"/>
              </a:ext>
            </a:extLst>
          </p:cNvPr>
          <p:cNvSpPr txBox="1">
            <a:spLocks noChangeArrowheads="1"/>
          </p:cNvSpPr>
          <p:nvPr/>
        </p:nvSpPr>
        <p:spPr bwMode="auto">
          <a:xfrm>
            <a:off x="2123728" y="1135062"/>
            <a:ext cx="43926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Tourism-Generated Employment, 2017</a:t>
            </a:r>
            <a:endParaRPr lang="en-US" altLang="en-US" sz="1600" dirty="0">
              <a:solidFill>
                <a:schemeClr val="tx1"/>
              </a:solidFill>
              <a:ea typeface="MS PGothic" panose="020B0600070205080204" pitchFamily="34" charset="-128"/>
            </a:endParaRPr>
          </a:p>
        </p:txBody>
      </p:sp>
      <p:pic>
        <p:nvPicPr>
          <p:cNvPr id="3" name="Picture 2">
            <a:extLst>
              <a:ext uri="{FF2B5EF4-FFF2-40B4-BE49-F238E27FC236}">
                <a16:creationId xmlns:a16="http://schemas.microsoft.com/office/drawing/2014/main" xmlns="" id="{C5D3E952-0B31-4F27-A9C2-F0F1EE844A85}"/>
              </a:ext>
            </a:extLst>
          </p:cNvPr>
          <p:cNvPicPr/>
          <p:nvPr>
            <p:extLst/>
          </p:nvPr>
        </p:nvPicPr>
        <p:blipFill>
          <a:blip r:embed="rId3"/>
          <a:stretch>
            <a:fillRect/>
          </a:stretch>
        </p:blipFill>
        <p:spPr>
          <a:xfrm>
            <a:off x="883797" y="1916832"/>
            <a:ext cx="7376406" cy="1563624"/>
          </a:xfrm>
          <a:prstGeom prst="rect">
            <a:avLst/>
          </a:prstGeom>
        </p:spPr>
      </p:pic>
      <p:pic>
        <p:nvPicPr>
          <p:cNvPr id="5" name="Picture 4">
            <a:extLst>
              <a:ext uri="{FF2B5EF4-FFF2-40B4-BE49-F238E27FC236}">
                <a16:creationId xmlns:a16="http://schemas.microsoft.com/office/drawing/2014/main" xmlns="" id="{4C92D5F5-044A-4ED4-A250-E71BF3DD8CB6}"/>
              </a:ext>
            </a:extLst>
          </p:cNvPr>
          <p:cNvPicPr/>
          <p:nvPr>
            <p:extLst/>
          </p:nvPr>
        </p:nvPicPr>
        <p:blipFill>
          <a:blip r:embed="rId4"/>
          <a:stretch>
            <a:fillRect/>
          </a:stretch>
        </p:blipFill>
        <p:spPr>
          <a:xfrm>
            <a:off x="2405161" y="3807332"/>
            <a:ext cx="4333678" cy="265861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xmlns="" id="{4CB273B7-5159-4F7C-9532-7EF4EB017A6D}"/>
              </a:ext>
            </a:extLst>
          </p:cNvPr>
          <p:cNvSpPr>
            <a:spLocks noGrp="1" noChangeArrowheads="1"/>
          </p:cNvSpPr>
          <p:nvPr>
            <p:ph type="title"/>
          </p:nvPr>
        </p:nvSpPr>
        <p:spPr/>
        <p:txBody>
          <a:bodyPr/>
          <a:lstStyle/>
          <a:p>
            <a:r>
              <a:rPr lang="en-US" altLang="en-US"/>
              <a:t>Catskills, tourism taxes</a:t>
            </a:r>
          </a:p>
        </p:txBody>
      </p:sp>
      <p:sp>
        <p:nvSpPr>
          <p:cNvPr id="95235" name="Text Box 3">
            <a:extLst>
              <a:ext uri="{FF2B5EF4-FFF2-40B4-BE49-F238E27FC236}">
                <a16:creationId xmlns:a16="http://schemas.microsoft.com/office/drawing/2014/main" xmlns="" id="{56C60B1B-DE89-4691-90F2-D44F25EA8445}"/>
              </a:ext>
            </a:extLst>
          </p:cNvPr>
          <p:cNvSpPr txBox="1">
            <a:spLocks noChangeArrowheads="1"/>
          </p:cNvSpPr>
          <p:nvPr/>
        </p:nvSpPr>
        <p:spPr bwMode="auto">
          <a:xfrm>
            <a:off x="16764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Business</a:t>
            </a:r>
          </a:p>
        </p:txBody>
      </p:sp>
      <p:sp>
        <p:nvSpPr>
          <p:cNvPr id="95236" name="Text Box 4">
            <a:extLst>
              <a:ext uri="{FF2B5EF4-FFF2-40B4-BE49-F238E27FC236}">
                <a16:creationId xmlns:a16="http://schemas.microsoft.com/office/drawing/2014/main" xmlns="" id="{F047C936-607A-4FC9-9E4D-5B0D05C7A4D6}"/>
              </a:ext>
            </a:extLst>
          </p:cNvPr>
          <p:cNvSpPr txBox="1">
            <a:spLocks noChangeArrowheads="1"/>
          </p:cNvSpPr>
          <p:nvPr/>
        </p:nvSpPr>
        <p:spPr bwMode="auto">
          <a:xfrm>
            <a:off x="3352800" y="457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100000"/>
              </a:lnSpc>
              <a:spcBef>
                <a:spcPct val="50000"/>
              </a:spcBef>
              <a:spcAft>
                <a:spcPct val="0"/>
              </a:spcAft>
              <a:buClrTx/>
              <a:buFontTx/>
              <a:buNone/>
            </a:pPr>
            <a:r>
              <a:rPr lang="en-US" altLang="en-US" sz="1400" b="0">
                <a:solidFill>
                  <a:schemeClr val="bg1"/>
                </a:solidFill>
                <a:latin typeface="Arial Narrow" panose="020B0606020202030204" pitchFamily="34" charset="0"/>
                <a:ea typeface="MS PGothic" panose="020B0600070205080204" pitchFamily="34" charset="-128"/>
              </a:rPr>
              <a:t>Day</a:t>
            </a:r>
          </a:p>
        </p:txBody>
      </p:sp>
      <p:sp>
        <p:nvSpPr>
          <p:cNvPr id="95237" name="Rectangle 5">
            <a:extLst>
              <a:ext uri="{FF2B5EF4-FFF2-40B4-BE49-F238E27FC236}">
                <a16:creationId xmlns:a16="http://schemas.microsoft.com/office/drawing/2014/main" xmlns="" id="{74E2B22B-A8B0-4DCA-932E-0E02299987BE}"/>
              </a:ext>
            </a:extLst>
          </p:cNvPr>
          <p:cNvSpPr>
            <a:spLocks noChangeArrowheads="1"/>
          </p:cNvSpPr>
          <p:nvPr/>
        </p:nvSpPr>
        <p:spPr bwMode="auto">
          <a:xfrm>
            <a:off x="395288" y="1401763"/>
            <a:ext cx="316865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r>
              <a:rPr lang="en-US" altLang="en-US" sz="1600" b="0" dirty="0"/>
              <a:t>Tourism in the Catskills region generated $159 million in state and local taxes in 2017.</a:t>
            </a:r>
          </a:p>
          <a:p>
            <a:r>
              <a:rPr lang="en-US" altLang="en-US" sz="1600" b="0" dirty="0"/>
              <a:t>Sales, property, and hotel bed taxes contributed $86 million in local taxes.</a:t>
            </a:r>
          </a:p>
          <a:p>
            <a:r>
              <a:rPr lang="en-US" altLang="en-US" sz="1600" b="0" dirty="0"/>
              <a:t>Ulster County produced 45% of the region’s tourism tax base in 2017.</a:t>
            </a:r>
          </a:p>
        </p:txBody>
      </p:sp>
      <p:sp>
        <p:nvSpPr>
          <p:cNvPr id="95238" name="Text Box 6">
            <a:extLst>
              <a:ext uri="{FF2B5EF4-FFF2-40B4-BE49-F238E27FC236}">
                <a16:creationId xmlns:a16="http://schemas.microsoft.com/office/drawing/2014/main" xmlns="" id="{CB1A475F-B1F4-4758-85D0-B3C4179FCB95}"/>
              </a:ext>
            </a:extLst>
          </p:cNvPr>
          <p:cNvSpPr txBox="1">
            <a:spLocks noChangeArrowheads="1"/>
          </p:cNvSpPr>
          <p:nvPr/>
        </p:nvSpPr>
        <p:spPr bwMode="auto">
          <a:xfrm>
            <a:off x="4284663" y="1246188"/>
            <a:ext cx="43926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gn="ctr">
              <a:lnSpc>
                <a:spcPct val="80000"/>
              </a:lnSpc>
              <a:spcBef>
                <a:spcPct val="50000"/>
              </a:spcBef>
              <a:spcAft>
                <a:spcPct val="0"/>
              </a:spcAft>
              <a:buClrTx/>
              <a:buFontTx/>
              <a:buNone/>
            </a:pPr>
            <a:r>
              <a:rPr lang="en-US" altLang="en-US" sz="1800" dirty="0">
                <a:solidFill>
                  <a:schemeClr val="tx1"/>
                </a:solidFill>
                <a:ea typeface="MS PGothic" panose="020B0600070205080204" pitchFamily="34" charset="-128"/>
              </a:rPr>
              <a:t>Tourism-Generated Taxes, 2017</a:t>
            </a:r>
            <a:endParaRPr lang="en-US" altLang="en-US" sz="1600" dirty="0">
              <a:solidFill>
                <a:schemeClr val="tx1"/>
              </a:solidFill>
              <a:ea typeface="MS PGothic" panose="020B0600070205080204" pitchFamily="34" charset="-128"/>
            </a:endParaRPr>
          </a:p>
        </p:txBody>
      </p:sp>
      <p:graphicFrame>
        <p:nvGraphicFramePr>
          <p:cNvPr id="8" name="Chart 7">
            <a:extLst>
              <a:ext uri="{FF2B5EF4-FFF2-40B4-BE49-F238E27FC236}">
                <a16:creationId xmlns:a16="http://schemas.microsoft.com/office/drawing/2014/main" xmlns="" id="{F04F4B41-D863-4626-BD40-BD969B91AD7F}"/>
              </a:ext>
            </a:extLst>
          </p:cNvPr>
          <p:cNvGraphicFramePr>
            <a:graphicFrameLocks/>
          </p:cNvGraphicFramePr>
          <p:nvPr>
            <p:extLst>
              <p:ext uri="{D42A27DB-BD31-4B8C-83A1-F6EECF244321}">
                <p14:modId xmlns:p14="http://schemas.microsoft.com/office/powerpoint/2010/main" val="1528196343"/>
              </p:ext>
            </p:extLst>
          </p:nvPr>
        </p:nvGraphicFramePr>
        <p:xfrm>
          <a:off x="3635896" y="1633885"/>
          <a:ext cx="5039792" cy="35902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18">
            <a:extLst>
              <a:ext uri="{FF2B5EF4-FFF2-40B4-BE49-F238E27FC236}">
                <a16:creationId xmlns:a16="http://schemas.microsoft.com/office/drawing/2014/main" xmlns="" id="{937BA429-E13B-4D30-8266-581947E1AD12}"/>
              </a:ext>
            </a:extLst>
          </p:cNvPr>
          <p:cNvSpPr>
            <a:spLocks noGrp="1" noChangeArrowheads="1"/>
          </p:cNvSpPr>
          <p:nvPr>
            <p:ph type="title"/>
          </p:nvPr>
        </p:nvSpPr>
        <p:spPr>
          <a:noFill/>
        </p:spPr>
        <p:txBody>
          <a:bodyPr/>
          <a:lstStyle/>
          <a:p>
            <a:r>
              <a:rPr lang="en-US" altLang="en-US"/>
              <a:t>Catskills, tourism taxes</a:t>
            </a:r>
          </a:p>
        </p:txBody>
      </p:sp>
      <p:sp>
        <p:nvSpPr>
          <p:cNvPr id="97286" name="Rectangle 5">
            <a:extLst>
              <a:ext uri="{FF2B5EF4-FFF2-40B4-BE49-F238E27FC236}">
                <a16:creationId xmlns:a16="http://schemas.microsoft.com/office/drawing/2014/main" xmlns="" id="{CE1544BD-6109-48BE-88FD-B9005E4A37CC}"/>
              </a:ext>
            </a:extLst>
          </p:cNvPr>
          <p:cNvSpPr>
            <a:spLocks noChangeArrowheads="1"/>
          </p:cNvSpPr>
          <p:nvPr/>
        </p:nvSpPr>
        <p:spPr bwMode="auto">
          <a:xfrm>
            <a:off x="900113" y="4068763"/>
            <a:ext cx="741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r>
              <a:rPr lang="en-US" altLang="en-US" sz="1600" b="0" dirty="0"/>
              <a:t>Were it not for tourism-generated state and local taxes, the average household in the region would have to pay an </a:t>
            </a:r>
            <a:r>
              <a:rPr lang="en-US" altLang="en-US" sz="1600" b="0"/>
              <a:t>additional $1,192 </a:t>
            </a:r>
            <a:r>
              <a:rPr lang="en-US" altLang="en-US" sz="1600" b="0" dirty="0"/>
              <a:t>to maintain the same level of government revenue.</a:t>
            </a:r>
          </a:p>
        </p:txBody>
      </p:sp>
      <p:pic>
        <p:nvPicPr>
          <p:cNvPr id="3" name="Picture 2">
            <a:extLst>
              <a:ext uri="{FF2B5EF4-FFF2-40B4-BE49-F238E27FC236}">
                <a16:creationId xmlns:a16="http://schemas.microsoft.com/office/drawing/2014/main" xmlns="" id="{E57D906C-03A1-4727-9557-113D530F8AE1}"/>
              </a:ext>
            </a:extLst>
          </p:cNvPr>
          <p:cNvPicPr/>
          <p:nvPr>
            <p:extLst/>
          </p:nvPr>
        </p:nvPicPr>
        <p:blipFill>
          <a:blip r:embed="rId3"/>
          <a:stretch>
            <a:fillRect/>
          </a:stretch>
        </p:blipFill>
        <p:spPr>
          <a:xfrm>
            <a:off x="395288" y="2420888"/>
            <a:ext cx="8323611" cy="14447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a:t>Headline results</a:t>
            </a:r>
          </a:p>
        </p:txBody>
      </p:sp>
      <p:sp>
        <p:nvSpPr>
          <p:cNvPr id="7171" name="Rectangle 3"/>
          <p:cNvSpPr>
            <a:spLocks noChangeArrowheads="1"/>
          </p:cNvSpPr>
          <p:nvPr/>
        </p:nvSpPr>
        <p:spPr bwMode="auto">
          <a:xfrm>
            <a:off x="704850" y="981075"/>
            <a:ext cx="7467550" cy="446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Travel &amp; tourism is a substantial and growing component of the New York State economy.</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Direct spending of $67.6 billion generated nearly $109 billion in total business sales including indirect and induced impacts.</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Total income of $36.5 billion was sustained by tourism activity in 2017.</a:t>
            </a:r>
          </a:p>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New York State tourism generated $8.5 billion in state and local taxes in 2017, saving each NYS household an average of $1,172 in taxes.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xmlns="" id="{328C26D1-740B-439C-B401-C063615C6D5C}"/>
              </a:ext>
            </a:extLst>
          </p:cNvPr>
          <p:cNvSpPr>
            <a:spLocks noChangeArrowheads="1"/>
          </p:cNvSpPr>
          <p:nvPr/>
        </p:nvSpPr>
        <p:spPr bwMode="auto">
          <a:xfrm>
            <a:off x="304800" y="908050"/>
            <a:ext cx="82994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70000"/>
              </a:spcBef>
              <a:spcAft>
                <a:spcPct val="20000"/>
              </a:spcAft>
              <a:buClr>
                <a:srgbClr val="003A5B"/>
              </a:buClr>
              <a:buFont typeface="Wingdings" panose="05000000000000000000" pitchFamily="2" charset="2"/>
              <a:buChar char="l"/>
              <a:tabLst>
                <a:tab pos="4625975" algn="r"/>
              </a:tabLst>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tabLst>
                <a:tab pos="4625975" algn="r"/>
              </a:tabLst>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tabLst>
                <a:tab pos="4625975" algn="r"/>
              </a:tabLst>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tabLst>
                <a:tab pos="4625975" algn="r"/>
              </a:tabLst>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9pPr>
          </a:lstStyle>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Household travel surveys from Longwoods International have provided key inputs in establishing traveler spending figures. This is a representative survey with a sample of more than 300,000 trips per year. </a:t>
            </a:r>
          </a:p>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Industry data on lodging, airport activity, Amtrak, and attractions inform year-over-year growth analysis.</a:t>
            </a:r>
          </a:p>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Employment definitions.  The basis of our data and modeling is the Regional Economic Information System (REIS), Bureau of Economic Analysis, U.S. Department of Commerce.  This is different than the NYS Department of Labor data source (ES202/QCEW).  The main definitional difference is that sole-proprietors, which do not require unemployment insurance and are not counted in the ES202 data. For total employment (across all sectors), the difference is 20%. </a:t>
            </a:r>
          </a:p>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International methodology. Our approach is based the estimates on direct survey responses to the Department of Commerce in-flight survey and Statistics Canada data - constrained to BEA international balance of payments data. </a:t>
            </a:r>
          </a:p>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All employment and income results are constrained to known industry measurements for key tourism sectors.</a:t>
            </a:r>
          </a:p>
        </p:txBody>
      </p:sp>
      <p:sp>
        <p:nvSpPr>
          <p:cNvPr id="99331" name="Rectangle 3">
            <a:extLst>
              <a:ext uri="{FF2B5EF4-FFF2-40B4-BE49-F238E27FC236}">
                <a16:creationId xmlns:a16="http://schemas.microsoft.com/office/drawing/2014/main" xmlns="" id="{F7CD801E-8A39-47CB-9DE0-DFEC33446967}"/>
              </a:ext>
            </a:extLst>
          </p:cNvPr>
          <p:cNvSpPr>
            <a:spLocks noChangeArrowheads="1"/>
          </p:cNvSpPr>
          <p:nvPr/>
        </p:nvSpPr>
        <p:spPr bwMode="auto">
          <a:xfrm>
            <a:off x="395288" y="115888"/>
            <a:ext cx="68580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nSpc>
                <a:spcPct val="100000"/>
              </a:lnSpc>
              <a:spcBef>
                <a:spcPct val="0"/>
              </a:spcBef>
              <a:spcAft>
                <a:spcPts val="1800"/>
              </a:spcAft>
              <a:buClrTx/>
              <a:buFontTx/>
              <a:buNone/>
            </a:pPr>
            <a:r>
              <a:rPr lang="en-US" altLang="en-US" sz="3100"/>
              <a:t>Methods and data sources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xmlns="" id="{0C95A8A7-0C7A-463F-B140-F4D0E4D9295D}"/>
              </a:ext>
            </a:extLst>
          </p:cNvPr>
          <p:cNvSpPr>
            <a:spLocks noChangeArrowheads="1"/>
          </p:cNvSpPr>
          <p:nvPr/>
        </p:nvSpPr>
        <p:spPr bwMode="auto">
          <a:xfrm>
            <a:off x="395288" y="1052513"/>
            <a:ext cx="79390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70000"/>
              </a:spcBef>
              <a:spcAft>
                <a:spcPct val="20000"/>
              </a:spcAft>
              <a:buClr>
                <a:srgbClr val="003A5B"/>
              </a:buClr>
              <a:buFont typeface="Wingdings" panose="05000000000000000000" pitchFamily="2" charset="2"/>
              <a:buChar char="l"/>
              <a:tabLst>
                <a:tab pos="4625975" algn="r"/>
              </a:tabLst>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tabLst>
                <a:tab pos="4625975" algn="r"/>
              </a:tabLst>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tabLst>
                <a:tab pos="4625975" algn="r"/>
              </a:tabLst>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tabLst>
                <a:tab pos="4625975" algn="r"/>
              </a:tabLst>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9pPr>
          </a:lstStyle>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Local taxes are a build-up of individual categories (sales, occupancy, property).  The model is not equipped to deal with individual exemptions such as Indian gaming.</a:t>
            </a:r>
          </a:p>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Second home expenditures are based on the stock of seasonal second home inventory.  Annual average expenditures for housing are pro-rated to the season length to account for various levels of expenditures not accounted in visitor surveys.</a:t>
            </a:r>
          </a:p>
          <a:p>
            <a:pPr eaLnBrk="1" hangingPunct="1">
              <a:spcBef>
                <a:spcPct val="40000"/>
              </a:spcBef>
              <a:spcAft>
                <a:spcPct val="0"/>
              </a:spcAft>
              <a:buClrTx/>
              <a:buFontTx/>
              <a:buChar char="•"/>
            </a:pPr>
            <a:r>
              <a:rPr lang="en-US" altLang="en-US" sz="1400" b="0">
                <a:solidFill>
                  <a:schemeClr val="tx1"/>
                </a:solidFill>
                <a:ea typeface="MS PGothic" panose="020B0600070205080204" pitchFamily="34" charset="-128"/>
              </a:rPr>
              <a:t>Lodging sector.  Our models use survey information and constrains this to the value of the hotel sector in each county.  This can vary from certain bed tax estimates of total revenue for several reasons. One is that the bed tax may only be based on room revenue while total sales for the industry may include other revenue sources (room service, phone, etc.).  Another is that certain smaller establishments may not fully report or be required to report their revenue. </a:t>
            </a:r>
          </a:p>
        </p:txBody>
      </p:sp>
      <p:sp>
        <p:nvSpPr>
          <p:cNvPr id="101379" name="Rectangle 4">
            <a:extLst>
              <a:ext uri="{FF2B5EF4-FFF2-40B4-BE49-F238E27FC236}">
                <a16:creationId xmlns:a16="http://schemas.microsoft.com/office/drawing/2014/main" xmlns="" id="{45922D81-1DB8-46FF-B654-F565839AD99A}"/>
              </a:ext>
            </a:extLst>
          </p:cNvPr>
          <p:cNvSpPr>
            <a:spLocks noChangeArrowheads="1"/>
          </p:cNvSpPr>
          <p:nvPr/>
        </p:nvSpPr>
        <p:spPr bwMode="auto">
          <a:xfrm>
            <a:off x="395288" y="115888"/>
            <a:ext cx="68580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nSpc>
                <a:spcPct val="100000"/>
              </a:lnSpc>
              <a:spcBef>
                <a:spcPct val="0"/>
              </a:spcBef>
              <a:spcAft>
                <a:spcPts val="1800"/>
              </a:spcAft>
              <a:buClrTx/>
              <a:buFontTx/>
              <a:buNone/>
            </a:pPr>
            <a:r>
              <a:rPr lang="en-US" altLang="en-US" sz="3100"/>
              <a:t>Methods and data sources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xmlns="" id="{EA70510F-C70D-4F70-89E3-351DA461D6A0}"/>
              </a:ext>
            </a:extLst>
          </p:cNvPr>
          <p:cNvSpPr>
            <a:spLocks noChangeArrowheads="1"/>
          </p:cNvSpPr>
          <p:nvPr/>
        </p:nvSpPr>
        <p:spPr bwMode="auto">
          <a:xfrm>
            <a:off x="762000" y="1066800"/>
            <a:ext cx="7239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110000"/>
              </a:lnSpc>
              <a:spcBef>
                <a:spcPct val="70000"/>
              </a:spcBef>
              <a:spcAft>
                <a:spcPct val="20000"/>
              </a:spcAft>
              <a:buClr>
                <a:srgbClr val="003A5B"/>
              </a:buClr>
              <a:buFont typeface="Wingdings" panose="05000000000000000000" pitchFamily="2" charset="2"/>
              <a:buChar char="l"/>
              <a:tabLst>
                <a:tab pos="4625975" algn="r"/>
              </a:tabLst>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tabLst>
                <a:tab pos="4625975" algn="r"/>
              </a:tabLst>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tabLst>
                <a:tab pos="4625975" algn="r"/>
              </a:tabLst>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tabLst>
                <a:tab pos="4625975" algn="r"/>
              </a:tabLst>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9pPr>
          </a:lstStyle>
          <a:p>
            <a:pPr>
              <a:spcBef>
                <a:spcPct val="50000"/>
              </a:spcBef>
            </a:pPr>
            <a:r>
              <a:rPr lang="en-US" altLang="en-US" sz="1400" b="0">
                <a:solidFill>
                  <a:schemeClr val="tx1"/>
                </a:solidFill>
                <a:ea typeface="MS PGothic" panose="020B0600070205080204" pitchFamily="34" charset="-128"/>
              </a:rPr>
              <a:t>Tourism Economics utilized the IMPLAN input-output model for New York State  to track the flow of sales through the economy to the generation of GDP, employment, wages, and taxes.</a:t>
            </a:r>
          </a:p>
          <a:p>
            <a:pPr>
              <a:spcBef>
                <a:spcPct val="50000"/>
              </a:spcBef>
            </a:pPr>
            <a:r>
              <a:rPr lang="en-US" altLang="en-US" sz="1400" b="0">
                <a:solidFill>
                  <a:schemeClr val="tx1"/>
                </a:solidFill>
                <a:ea typeface="MS PGothic" panose="020B0600070205080204" pitchFamily="34" charset="-128"/>
              </a:rPr>
              <a:t>The impacts are measured on three levels:</a:t>
            </a:r>
            <a:endParaRPr lang="en-US" altLang="en-US" sz="1400" b="0"/>
          </a:p>
          <a:p>
            <a:pPr lvl="1"/>
            <a:r>
              <a:rPr lang="en-US" altLang="en-US" sz="1400" b="0">
                <a:solidFill>
                  <a:schemeClr val="tx1"/>
                </a:solidFill>
                <a:ea typeface="MS PGothic" panose="020B0600070205080204" pitchFamily="34" charset="-128"/>
              </a:rPr>
              <a:t>Direct impact: The immediate benefit to persons and companies directly providing goods or services to travelers. </a:t>
            </a:r>
          </a:p>
          <a:p>
            <a:pPr lvl="1"/>
            <a:r>
              <a:rPr lang="en-US" altLang="en-US" sz="1400" b="0">
                <a:solidFill>
                  <a:schemeClr val="tx1"/>
                </a:solidFill>
                <a:ea typeface="MS PGothic" panose="020B0600070205080204" pitchFamily="34" charset="-128"/>
              </a:rPr>
              <a:t>Indirect impact: The secondary benefit to suppliers of goods and services to the directly-involved companies. For example, a food wholesaler providing goods to a restaurant. The model is careful to exclude imports from the impact calculations.</a:t>
            </a:r>
          </a:p>
          <a:p>
            <a:pPr lvl="1"/>
            <a:r>
              <a:rPr lang="en-US" altLang="en-US" sz="1400" b="0">
                <a:solidFill>
                  <a:schemeClr val="tx1"/>
                </a:solidFill>
                <a:ea typeface="MS PGothic" panose="020B0600070205080204" pitchFamily="34" charset="-128"/>
              </a:rPr>
              <a:t>Induced impact: The tertiary benefit to the local economy as incomes in the prior two levels of impact are spent on goods and services. For example, a restaurant employee spends his wages at a grocery store, generating addition economic output.</a:t>
            </a:r>
          </a:p>
        </p:txBody>
      </p:sp>
      <p:sp>
        <p:nvSpPr>
          <p:cNvPr id="103427" name="Rectangle 4">
            <a:extLst>
              <a:ext uri="{FF2B5EF4-FFF2-40B4-BE49-F238E27FC236}">
                <a16:creationId xmlns:a16="http://schemas.microsoft.com/office/drawing/2014/main" xmlns="" id="{B4C8B7DB-6D0C-4CE2-BAAA-5228D4B286C8}"/>
              </a:ext>
            </a:extLst>
          </p:cNvPr>
          <p:cNvSpPr>
            <a:spLocks noChangeArrowheads="1"/>
          </p:cNvSpPr>
          <p:nvPr/>
        </p:nvSpPr>
        <p:spPr bwMode="auto">
          <a:xfrm>
            <a:off x="395288" y="115888"/>
            <a:ext cx="68580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nSpc>
                <a:spcPct val="100000"/>
              </a:lnSpc>
              <a:spcBef>
                <a:spcPct val="0"/>
              </a:spcBef>
              <a:spcAft>
                <a:spcPts val="1800"/>
              </a:spcAft>
              <a:buClrTx/>
              <a:buFontTx/>
              <a:buNone/>
            </a:pPr>
            <a:r>
              <a:rPr lang="en-US" altLang="en-US" sz="3100"/>
              <a:t>Methods and data sources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xmlns="" id="{54720640-EC93-4CBF-8C25-1E4C8C56EA25}"/>
              </a:ext>
            </a:extLst>
          </p:cNvPr>
          <p:cNvSpPr>
            <a:spLocks noGrp="1" noChangeArrowheads="1"/>
          </p:cNvSpPr>
          <p:nvPr>
            <p:ph type="title"/>
          </p:nvPr>
        </p:nvSpPr>
        <p:spPr>
          <a:xfrm>
            <a:off x="457200" y="188913"/>
            <a:ext cx="7772400" cy="573087"/>
          </a:xfrm>
        </p:spPr>
        <p:txBody>
          <a:bodyPr/>
          <a:lstStyle/>
          <a:p>
            <a:r>
              <a:rPr lang="en-US" altLang="en-US"/>
              <a:t>About Tourism Economics</a:t>
            </a:r>
          </a:p>
        </p:txBody>
      </p:sp>
      <p:sp>
        <p:nvSpPr>
          <p:cNvPr id="105475" name="Rectangle 3">
            <a:extLst>
              <a:ext uri="{FF2B5EF4-FFF2-40B4-BE49-F238E27FC236}">
                <a16:creationId xmlns:a16="http://schemas.microsoft.com/office/drawing/2014/main" xmlns="" id="{57BA2685-295C-4024-B16A-B36D6F75950A}"/>
              </a:ext>
            </a:extLst>
          </p:cNvPr>
          <p:cNvSpPr>
            <a:spLocks noChangeArrowheads="1"/>
          </p:cNvSpPr>
          <p:nvPr/>
        </p:nvSpPr>
        <p:spPr bwMode="auto">
          <a:xfrm>
            <a:off x="468313" y="1125538"/>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110000"/>
              </a:lnSpc>
              <a:spcBef>
                <a:spcPct val="70000"/>
              </a:spcBef>
              <a:spcAft>
                <a:spcPct val="20000"/>
              </a:spcAft>
              <a:buClr>
                <a:srgbClr val="003A5B"/>
              </a:buClr>
              <a:buFont typeface="Wingdings" panose="05000000000000000000" pitchFamily="2" charset="2"/>
              <a:buChar char="l"/>
              <a:tabLst>
                <a:tab pos="4625975" algn="r"/>
              </a:tabLst>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tabLst>
                <a:tab pos="4625975" algn="r"/>
              </a:tabLst>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tabLst>
                <a:tab pos="4625975" algn="r"/>
              </a:tabLst>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tabLst>
                <a:tab pos="4625975" algn="r"/>
              </a:tabLst>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9pPr>
          </a:lstStyle>
          <a:p>
            <a:pPr>
              <a:lnSpc>
                <a:spcPct val="90000"/>
              </a:lnSpc>
              <a:spcBef>
                <a:spcPct val="40000"/>
              </a:spcBef>
              <a:buClr>
                <a:schemeClr val="accent2"/>
              </a:buClr>
              <a:buFont typeface="Wingdings" panose="05000000000000000000" pitchFamily="2" charset="2"/>
              <a:buChar char="§"/>
            </a:pPr>
            <a:r>
              <a:rPr lang="en-US" altLang="en-US" sz="1400" b="0"/>
              <a:t>Tourism Economics, headquartered in Philadelphia, is an Oxford Economics company dedicated to providing high value, robust, and relevant analyses of the tourism sector that reflects the dynamics of local and global economies. By combining quantitative methods with industry knowledge, Tourism Economics designs custom market strategies, project feasibility analysis, tourism forecasting models, tourism policy analysis, and economic impact studies.</a:t>
            </a:r>
          </a:p>
          <a:p>
            <a:pPr>
              <a:lnSpc>
                <a:spcPct val="90000"/>
              </a:lnSpc>
              <a:spcBef>
                <a:spcPct val="40000"/>
              </a:spcBef>
              <a:buClr>
                <a:schemeClr val="accent2"/>
              </a:buClr>
              <a:buFont typeface="Wingdings" panose="05000000000000000000" pitchFamily="2" charset="2"/>
              <a:buChar char="§"/>
            </a:pPr>
            <a:r>
              <a:rPr lang="en-US" altLang="en-US" sz="1400" b="0"/>
              <a:t>Our staff have worked with over 100 destinations to quantify the economic value of tourism, forecast demand, guide strategy, or evaluate tourism policies.</a:t>
            </a:r>
          </a:p>
          <a:p>
            <a:pPr>
              <a:lnSpc>
                <a:spcPct val="90000"/>
              </a:lnSpc>
              <a:spcBef>
                <a:spcPct val="40000"/>
              </a:spcBef>
              <a:buClr>
                <a:schemeClr val="accent2"/>
              </a:buClr>
              <a:buFont typeface="Wingdings" panose="05000000000000000000" pitchFamily="2" charset="2"/>
              <a:buChar char="§"/>
            </a:pPr>
            <a:r>
              <a:rPr lang="en-US" altLang="en-US" sz="1400" b="0"/>
              <a:t>Oxford Economics is one of the world’s leading providers of economic analysis, forecasts and consulting advice. Founded in 1981 as a joint venture with Oxford University’s business college, Oxford Economics is founded on a reputation for high quality, quantitative analysis and evidence-based advice.  For this, it draws on its own staff of 40 highly-experienced professional economists; a dedicated data analysis team; global modeling tools; close links with Oxford University, and a range of partner institutions in Europe, the US and in the United Nations Project Link.</a:t>
            </a:r>
          </a:p>
          <a:p>
            <a:pPr>
              <a:lnSpc>
                <a:spcPct val="90000"/>
              </a:lnSpc>
              <a:spcBef>
                <a:spcPct val="40000"/>
              </a:spcBef>
              <a:buClr>
                <a:schemeClr val="accent2"/>
              </a:buClr>
              <a:buFont typeface="Wingdings" panose="05000000000000000000" pitchFamily="2" charset="2"/>
              <a:buChar char="§"/>
            </a:pPr>
            <a:r>
              <a:rPr lang="en-US" altLang="en-US" sz="1400" b="0"/>
              <a:t>For more information: </a:t>
            </a:r>
            <a:r>
              <a:rPr lang="en-US" altLang="en-US" sz="1400" b="0">
                <a:hlinkClick r:id="rId3"/>
              </a:rPr>
              <a:t>info@tourismeconomics.com</a:t>
            </a:r>
            <a:r>
              <a:rPr lang="en-US" altLang="en-US" sz="1400" b="0"/>
              <a:t>. </a:t>
            </a:r>
          </a:p>
          <a:p>
            <a:pPr>
              <a:lnSpc>
                <a:spcPct val="90000"/>
              </a:lnSpc>
              <a:spcBef>
                <a:spcPct val="40000"/>
              </a:spcBef>
              <a:buClr>
                <a:schemeClr val="accent2"/>
              </a:buClr>
              <a:buFont typeface="Wingdings" panose="05000000000000000000" pitchFamily="2" charset="2"/>
              <a:buNone/>
            </a:pPr>
            <a:endParaRPr lang="en-US" altLang="en-US" sz="1400" b="0"/>
          </a:p>
          <a:p>
            <a:pPr>
              <a:lnSpc>
                <a:spcPct val="90000"/>
              </a:lnSpc>
              <a:spcBef>
                <a:spcPct val="40000"/>
              </a:spcBef>
              <a:buClr>
                <a:schemeClr val="accent2"/>
              </a:buClr>
              <a:buFont typeface="Wingdings" panose="05000000000000000000" pitchFamily="2" charset="2"/>
              <a:buChar char="§"/>
            </a:pPr>
            <a:endParaRPr lang="en-US" altLang="en-US" sz="1400" b="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OXECo @ 400 TAG 70%">
            <a:extLst>
              <a:ext uri="{FF2B5EF4-FFF2-40B4-BE49-F238E27FC236}">
                <a16:creationId xmlns:a16="http://schemas.microsoft.com/office/drawing/2014/main" xmlns="" id="{5A0EA295-D2BD-4AD2-A92A-E477B66DC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40830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a:extLst>
              <a:ext uri="{FF2B5EF4-FFF2-40B4-BE49-F238E27FC236}">
                <a16:creationId xmlns:a16="http://schemas.microsoft.com/office/drawing/2014/main" xmlns="" id="{749E01D2-071E-47E8-9DD2-F9AE7BDD3CC5}"/>
              </a:ext>
            </a:extLst>
          </p:cNvPr>
          <p:cNvSpPr>
            <a:spLocks noChangeArrowheads="1"/>
          </p:cNvSpPr>
          <p:nvPr/>
        </p:nvSpPr>
        <p:spPr bwMode="auto">
          <a:xfrm>
            <a:off x="900113" y="5192713"/>
            <a:ext cx="73914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70000"/>
              </a:spcBef>
              <a:spcAft>
                <a:spcPct val="20000"/>
              </a:spcAft>
              <a:buClr>
                <a:srgbClr val="003A5B"/>
              </a:buClr>
              <a:buFont typeface="Wingdings" panose="05000000000000000000" pitchFamily="2" charset="2"/>
              <a:buChar char="l"/>
              <a:tabLst>
                <a:tab pos="4625975" algn="r"/>
              </a:tabLst>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tabLst>
                <a:tab pos="4625975" algn="r"/>
              </a:tabLst>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tabLst>
                <a:tab pos="4625975" algn="r"/>
              </a:tabLst>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tabLst>
                <a:tab pos="4625975" algn="r"/>
              </a:tabLst>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tabLst>
                <a:tab pos="4625975" algn="r"/>
              </a:tabLst>
              <a:defRPr sz="1400">
                <a:solidFill>
                  <a:schemeClr val="accent1"/>
                </a:solidFill>
                <a:latin typeface="Arial" panose="020B0604020202020204" pitchFamily="34" charset="0"/>
                <a:ea typeface="ヒラギノ角ゴ Pro W3"/>
                <a:cs typeface="ヒラギノ角ゴ Pro W3"/>
              </a:defRPr>
            </a:lvl9pPr>
          </a:lstStyle>
          <a:p>
            <a:pPr eaLnBrk="1" hangingPunct="1">
              <a:lnSpc>
                <a:spcPct val="90000"/>
              </a:lnSpc>
              <a:spcBef>
                <a:spcPct val="40000"/>
              </a:spcBef>
              <a:spcAft>
                <a:spcPct val="0"/>
              </a:spcAft>
              <a:buClr>
                <a:schemeClr val="accent2"/>
              </a:buClr>
              <a:buFont typeface="Wingdings" panose="05000000000000000000" pitchFamily="2" charset="2"/>
              <a:buNone/>
            </a:pPr>
            <a:r>
              <a:rPr lang="en-US" altLang="en-US" sz="1600" b="0">
                <a:solidFill>
                  <a:srgbClr val="003A5B"/>
                </a:solidFill>
                <a:latin typeface="Arial Narrow" panose="020B0606020202030204" pitchFamily="34" charset="0"/>
              </a:rPr>
              <a:t>For more information: </a:t>
            </a:r>
          </a:p>
          <a:p>
            <a:pPr eaLnBrk="1" hangingPunct="1">
              <a:lnSpc>
                <a:spcPct val="90000"/>
              </a:lnSpc>
              <a:spcBef>
                <a:spcPct val="40000"/>
              </a:spcBef>
              <a:spcAft>
                <a:spcPct val="0"/>
              </a:spcAft>
              <a:buClr>
                <a:schemeClr val="accent2"/>
              </a:buClr>
              <a:buFont typeface="Wingdings" panose="05000000000000000000" pitchFamily="2" charset="2"/>
              <a:buNone/>
            </a:pPr>
            <a:r>
              <a:rPr lang="en-US" altLang="en-US" sz="1600" b="0">
                <a:solidFill>
                  <a:srgbClr val="003A5B"/>
                </a:solidFill>
                <a:latin typeface="Arial Narrow" panose="020B0606020202030204" pitchFamily="34" charset="0"/>
              </a:rPr>
              <a:t>+1.610.995.9600, </a:t>
            </a:r>
            <a:r>
              <a:rPr lang="en-US" altLang="en-US" sz="1600" b="0">
                <a:solidFill>
                  <a:srgbClr val="003A5B"/>
                </a:solidFill>
                <a:latin typeface="Arial Narrow" panose="020B0606020202030204" pitchFamily="34" charset="0"/>
                <a:hlinkClick r:id="rId4"/>
              </a:rPr>
              <a:t>info@tourismeconomics.com</a:t>
            </a:r>
            <a:r>
              <a:rPr lang="en-US" altLang="en-US" sz="1600" b="0">
                <a:solidFill>
                  <a:srgbClr val="003A5B"/>
                </a:solidFill>
                <a:latin typeface="Arial Narrow" panose="020B0606020202030204" pitchFamily="34" charset="0"/>
              </a:rPr>
              <a:t> </a:t>
            </a:r>
          </a:p>
          <a:p>
            <a:pPr eaLnBrk="1" hangingPunct="1">
              <a:lnSpc>
                <a:spcPct val="90000"/>
              </a:lnSpc>
              <a:spcBef>
                <a:spcPct val="40000"/>
              </a:spcBef>
              <a:spcAft>
                <a:spcPct val="0"/>
              </a:spcAft>
              <a:buClr>
                <a:schemeClr val="accent2"/>
              </a:buClr>
              <a:buFont typeface="Wingdings" panose="05000000000000000000" pitchFamily="2" charset="2"/>
              <a:buChar char="§"/>
            </a:pPr>
            <a:endParaRPr lang="en-US" altLang="en-US" sz="1600" b="0">
              <a:solidFill>
                <a:srgbClr val="003A5B"/>
              </a:solidFill>
              <a:latin typeface="Arial Narrow" panose="020B0606020202030204" pitchFamily="34" charset="0"/>
            </a:endParaRPr>
          </a:p>
          <a:p>
            <a:pPr eaLnBrk="1" hangingPunct="1">
              <a:lnSpc>
                <a:spcPct val="90000"/>
              </a:lnSpc>
              <a:spcBef>
                <a:spcPct val="40000"/>
              </a:spcBef>
              <a:spcAft>
                <a:spcPct val="0"/>
              </a:spcAft>
              <a:buClr>
                <a:schemeClr val="accent2"/>
              </a:buClr>
              <a:buFont typeface="Wingdings" panose="05000000000000000000" pitchFamily="2" charset="2"/>
              <a:buChar char="§"/>
            </a:pPr>
            <a:endParaRPr lang="en-US" altLang="en-US" sz="1600" b="0">
              <a:solidFill>
                <a:srgbClr val="003A5B"/>
              </a:solidFill>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Tourism is vital to the NYS labor market</a:t>
            </a:r>
          </a:p>
        </p:txBody>
      </p:sp>
      <p:sp>
        <p:nvSpPr>
          <p:cNvPr id="8195" name="Rectangle 5"/>
          <p:cNvSpPr>
            <a:spLocks noChangeArrowheads="1"/>
          </p:cNvSpPr>
          <p:nvPr/>
        </p:nvSpPr>
        <p:spPr bwMode="auto">
          <a:xfrm>
            <a:off x="971550" y="5302250"/>
            <a:ext cx="7488238"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60363" marR="0" lvl="0" indent="-3603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600" b="0" i="0" u="none" strike="noStrike" kern="1200" cap="none" spc="0" normalizeH="0" baseline="0" noProof="0" dirty="0">
                <a:ln>
                  <a:noFill/>
                </a:ln>
                <a:solidFill>
                  <a:srgbClr val="00386D"/>
                </a:solidFill>
                <a:effectLst/>
                <a:uLnTx/>
                <a:uFillTx/>
                <a:latin typeface="Arial" panose="020B0604020202020204" pitchFamily="34" charset="0"/>
              </a:rPr>
              <a:t>The unemployment rate in New York State was 4.7% in 2017. If the jobs sustained by travelers were eliminated, the unemployment rate would rise to 12.9%.</a:t>
            </a:r>
          </a:p>
        </p:txBody>
      </p:sp>
      <p:pic>
        <p:nvPicPr>
          <p:cNvPr id="2" name="Picture 1">
            <a:extLst>
              <a:ext uri="{FF2B5EF4-FFF2-40B4-BE49-F238E27FC236}">
                <a16:creationId xmlns:a16="http://schemas.microsoft.com/office/drawing/2014/main" xmlns="" id="{D0D7465C-6531-496D-A509-87A1D6A0BEE5}"/>
              </a:ext>
            </a:extLst>
          </p:cNvPr>
          <p:cNvPicPr/>
          <p:nvPr>
            <p:extLst/>
          </p:nvPr>
        </p:nvPicPr>
        <p:blipFill>
          <a:blip r:embed="rId3"/>
          <a:stretch>
            <a:fillRect/>
          </a:stretch>
        </p:blipFill>
        <p:spPr>
          <a:xfrm>
            <a:off x="2012950" y="947738"/>
            <a:ext cx="5119688" cy="4100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Traveler spending growth</a:t>
            </a:r>
          </a:p>
        </p:txBody>
      </p:sp>
      <p:sp>
        <p:nvSpPr>
          <p:cNvPr id="9219" name="Rectangle 3"/>
          <p:cNvSpPr>
            <a:spLocks noGrp="1" noChangeArrowheads="1"/>
          </p:cNvSpPr>
          <p:nvPr>
            <p:ph type="body" sz="half" idx="1"/>
          </p:nvPr>
        </p:nvSpPr>
        <p:spPr>
          <a:xfrm>
            <a:off x="395288" y="981075"/>
            <a:ext cx="3671887" cy="5327650"/>
          </a:xfrm>
        </p:spPr>
        <p:txBody>
          <a:bodyPr/>
          <a:lstStyle/>
          <a:p>
            <a:r>
              <a:rPr lang="en-US" altLang="en-US" sz="1800" dirty="0"/>
              <a:t>Traveler spending continued to expand in 2017, growing 4.4%. Excluding purchases of gasoline, traveler spending expanded 3.2% last year.</a:t>
            </a:r>
          </a:p>
          <a:p>
            <a:r>
              <a:rPr lang="en-US" altLang="en-US" sz="1800" dirty="0"/>
              <a:t>As a result, the tourism economy reached another high in 2017, with $67.6 billion in traveler spending.</a:t>
            </a:r>
          </a:p>
          <a:p>
            <a:r>
              <a:rPr lang="en-US" altLang="en-US" sz="1800" dirty="0"/>
              <a:t>Traveler spending growth has averaged 4.5% per year since the recovery began in 2010 (compound annual growth).</a:t>
            </a:r>
          </a:p>
        </p:txBody>
      </p:sp>
      <p:pic>
        <p:nvPicPr>
          <p:cNvPr id="2" name="Picture 1">
            <a:extLst>
              <a:ext uri="{FF2B5EF4-FFF2-40B4-BE49-F238E27FC236}">
                <a16:creationId xmlns:a16="http://schemas.microsoft.com/office/drawing/2014/main" xmlns="" id="{ABBD8E54-DAE1-4E82-BE6D-25A7C4968853}"/>
              </a:ext>
            </a:extLst>
          </p:cNvPr>
          <p:cNvPicPr/>
          <p:nvPr>
            <p:extLst/>
          </p:nvPr>
        </p:nvPicPr>
        <p:blipFill>
          <a:blip r:embed="rId3"/>
          <a:stretch>
            <a:fillRect/>
          </a:stretch>
        </p:blipFill>
        <p:spPr>
          <a:xfrm>
            <a:off x="4043363" y="1381125"/>
            <a:ext cx="4737100" cy="3794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New York State tourism markets</a:t>
            </a:r>
          </a:p>
        </p:txBody>
      </p:sp>
      <p:sp>
        <p:nvSpPr>
          <p:cNvPr id="10243" name="Rectangle 3"/>
          <p:cNvSpPr>
            <a:spLocks noGrp="1" noChangeArrowheads="1"/>
          </p:cNvSpPr>
          <p:nvPr>
            <p:ph type="body" sz="half" idx="1"/>
          </p:nvPr>
        </p:nvSpPr>
        <p:spPr>
          <a:xfrm>
            <a:off x="395288" y="1054100"/>
            <a:ext cx="3500606" cy="5327650"/>
          </a:xfrm>
        </p:spPr>
        <p:txBody>
          <a:bodyPr/>
          <a:lstStyle/>
          <a:p>
            <a:r>
              <a:rPr lang="en-US" altLang="en-US" sz="1800" dirty="0"/>
              <a:t>US domestic markets supplied 70% ($47.2 bn) of the New York State’s traveler spending base in 2017.</a:t>
            </a:r>
          </a:p>
          <a:p>
            <a:r>
              <a:rPr lang="en-US" altLang="en-US" sz="1800" dirty="0"/>
              <a:t>International markets represented 30% ($20.4 bn) of the spending base.</a:t>
            </a:r>
          </a:p>
          <a:p>
            <a:endParaRPr lang="en-US" altLang="en-US" sz="1800" dirty="0"/>
          </a:p>
        </p:txBody>
      </p:sp>
      <p:pic>
        <p:nvPicPr>
          <p:cNvPr id="4" name="Picture 3">
            <a:extLst>
              <a:ext uri="{FF2B5EF4-FFF2-40B4-BE49-F238E27FC236}">
                <a16:creationId xmlns:a16="http://schemas.microsoft.com/office/drawing/2014/main" xmlns="" id="{9011B7F6-703D-46BF-8547-D615DAAE35C6}"/>
              </a:ext>
            </a:extLst>
          </p:cNvPr>
          <p:cNvPicPr/>
          <p:nvPr/>
        </p:nvPicPr>
        <p:blipFill>
          <a:blip r:embed="rId3"/>
          <a:stretch>
            <a:fillRect/>
          </a:stretch>
        </p:blipFill>
        <p:spPr>
          <a:xfrm>
            <a:off x="4033838" y="876300"/>
            <a:ext cx="4922837" cy="39417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Broad-based growth</a:t>
            </a:r>
          </a:p>
        </p:txBody>
      </p:sp>
      <p:sp>
        <p:nvSpPr>
          <p:cNvPr id="11267" name="Rectangle 3"/>
          <p:cNvSpPr>
            <a:spLocks noGrp="1" noChangeArrowheads="1"/>
          </p:cNvSpPr>
          <p:nvPr>
            <p:ph type="body" sz="half" idx="1"/>
          </p:nvPr>
        </p:nvSpPr>
        <p:spPr>
          <a:xfrm>
            <a:off x="395288" y="1125538"/>
            <a:ext cx="3672656" cy="5327650"/>
          </a:xfrm>
        </p:spPr>
        <p:txBody>
          <a:bodyPr/>
          <a:lstStyle/>
          <a:p>
            <a:r>
              <a:rPr lang="en-US" altLang="en-US" sz="1800" dirty="0"/>
              <a:t>Travelers increased their spending across all sectors except transportation in 2017. Higher prices for food and fuel factored into increase in traveler spending.</a:t>
            </a:r>
          </a:p>
          <a:p>
            <a:r>
              <a:rPr lang="en-US" altLang="en-US" sz="1800" dirty="0"/>
              <a:t>Spending increased the most in retail and service stations, as gas prices rose significantly over the prior year. </a:t>
            </a:r>
          </a:p>
          <a:p>
            <a:r>
              <a:rPr lang="en-US" altLang="en-US" sz="1800" dirty="0"/>
              <a:t>Growth was also strong in the food service and recreation sectors, increasing 5.1% and 4.8%, respectively, over 2016. </a:t>
            </a:r>
          </a:p>
        </p:txBody>
      </p:sp>
      <p:pic>
        <p:nvPicPr>
          <p:cNvPr id="2" name="Picture 1">
            <a:extLst>
              <a:ext uri="{FF2B5EF4-FFF2-40B4-BE49-F238E27FC236}">
                <a16:creationId xmlns:a16="http://schemas.microsoft.com/office/drawing/2014/main" xmlns="" id="{74356D9D-25F9-4B0F-ABA3-2B6E9AB46B56}"/>
              </a:ext>
            </a:extLst>
          </p:cNvPr>
          <p:cNvPicPr/>
          <p:nvPr>
            <p:extLst/>
          </p:nvPr>
        </p:nvPicPr>
        <p:blipFill>
          <a:blip r:embed="rId3"/>
          <a:stretch>
            <a:fillRect/>
          </a:stretch>
        </p:blipFill>
        <p:spPr>
          <a:xfrm>
            <a:off x="3960813" y="1092200"/>
            <a:ext cx="4968875" cy="39798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Traveler spending distribution</a:t>
            </a:r>
          </a:p>
        </p:txBody>
      </p:sp>
      <p:sp>
        <p:nvSpPr>
          <p:cNvPr id="12291" name="Rectangle 3"/>
          <p:cNvSpPr>
            <a:spLocks noChangeArrowheads="1"/>
          </p:cNvSpPr>
          <p:nvPr/>
        </p:nvSpPr>
        <p:spPr bwMode="auto">
          <a:xfrm>
            <a:off x="396874" y="908050"/>
            <a:ext cx="8278813"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a:defRPr sz="1400" b="1">
                <a:solidFill>
                  <a:schemeClr val="accent1"/>
                </a:solidFill>
                <a:latin typeface="Arial" panose="020B0604020202020204" pitchFamily="34" charset="0"/>
                <a:ea typeface="ヒラギノ角ゴ Pro W3"/>
                <a:cs typeface="ヒラギノ角ゴ Pro W3"/>
              </a:defRPr>
            </a:lvl1pPr>
            <a:lvl2pPr marL="742950" indent="-285750">
              <a:defRPr sz="1400" b="1">
                <a:solidFill>
                  <a:schemeClr val="accent1"/>
                </a:solidFill>
                <a:latin typeface="Arial" panose="020B0604020202020204" pitchFamily="34" charset="0"/>
                <a:ea typeface="ヒラギノ角ゴ Pro W3"/>
                <a:cs typeface="ヒラギノ角ゴ Pro W3"/>
              </a:defRPr>
            </a:lvl2pPr>
            <a:lvl3pPr marL="1143000" indent="-228600">
              <a:defRPr sz="1400" b="1">
                <a:solidFill>
                  <a:schemeClr val="accent1"/>
                </a:solidFill>
                <a:latin typeface="Arial" panose="020B0604020202020204" pitchFamily="34" charset="0"/>
                <a:ea typeface="ヒラギノ角ゴ Pro W3"/>
                <a:cs typeface="ヒラギノ角ゴ Pro W3"/>
              </a:defRPr>
            </a:lvl3pPr>
            <a:lvl4pPr marL="1600200" indent="-228600">
              <a:defRPr sz="1400" b="1">
                <a:solidFill>
                  <a:schemeClr val="accent1"/>
                </a:solidFill>
                <a:latin typeface="Arial" panose="020B0604020202020204" pitchFamily="34" charset="0"/>
                <a:ea typeface="ヒラギノ角ゴ Pro W3"/>
                <a:cs typeface="ヒラギノ角ゴ Pro W3"/>
              </a:defRPr>
            </a:lvl4pPr>
            <a:lvl5pPr marL="2057400" indent="-228600">
              <a:defRPr sz="1400" b="1">
                <a:solidFill>
                  <a:schemeClr val="accent1"/>
                </a:solidFill>
                <a:latin typeface="Arial" panose="020B0604020202020204" pitchFamily="34" charset="0"/>
                <a:ea typeface="ヒラギノ角ゴ Pro W3"/>
                <a:cs typeface="ヒラギノ角ゴ Pro W3"/>
              </a:defRPr>
            </a:lvl5pPr>
            <a:lvl6pPr marL="25146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6pPr>
            <a:lvl7pPr marL="29718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7pPr>
            <a:lvl8pPr marL="34290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8pPr>
            <a:lvl9pPr marL="3886200" indent="-228600" algn="ctr" eaLnBrk="0" fontAlgn="base" hangingPunct="0">
              <a:spcBef>
                <a:spcPct val="20000"/>
              </a:spcBef>
              <a:spcAft>
                <a:spcPct val="30000"/>
              </a:spcAft>
              <a:buClr>
                <a:srgbClr val="003A5B"/>
              </a:buClr>
              <a:buFont typeface="Arial" panose="020B0604020202020204" pitchFamily="34" charset="0"/>
              <a:buChar char="■"/>
              <a:defRPr sz="1400" b="1">
                <a:solidFill>
                  <a:schemeClr val="accent1"/>
                </a:solidFill>
                <a:latin typeface="Arial" panose="020B0604020202020204" pitchFamily="34" charset="0"/>
                <a:ea typeface="ヒラギノ角ゴ Pro W3"/>
                <a:cs typeface="ヒラギノ角ゴ Pro W3"/>
              </a:defRPr>
            </a:lvl9pPr>
          </a:lstStyle>
          <a:p>
            <a:pPr marL="347663" marR="0" lvl="0" indent="-3476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Traveler spending is diverse and well-distributed across multiple sectors of the economy.</a:t>
            </a:r>
          </a:p>
          <a:p>
            <a:pPr marL="347663" marR="0" lvl="0" indent="-347663" algn="l" defTabSz="914400" rtl="0" eaLnBrk="0" fontAlgn="base" latinLnBrk="0" hangingPunct="0">
              <a:lnSpc>
                <a:spcPct val="110000"/>
              </a:lnSpc>
              <a:spcBef>
                <a:spcPct val="70000"/>
              </a:spcBef>
              <a:spcAft>
                <a:spcPct val="20000"/>
              </a:spcAft>
              <a:buClr>
                <a:srgbClr val="003A5B"/>
              </a:buClr>
              <a:buSzTx/>
              <a:buFont typeface="Wingdings" panose="05000000000000000000" pitchFamily="2" charset="2"/>
              <a:buChar char="l"/>
              <a:tabLst/>
              <a:defRPr/>
            </a:pPr>
            <a:r>
              <a:rPr kumimoji="0" lang="en-US" altLang="en-US" sz="1800" b="0" i="0" u="none" strike="noStrike" kern="1200" cap="none" spc="0" normalizeH="0" baseline="0" noProof="0" dirty="0">
                <a:ln>
                  <a:noFill/>
                </a:ln>
                <a:solidFill>
                  <a:srgbClr val="00386D"/>
                </a:solidFill>
                <a:effectLst/>
                <a:uLnTx/>
                <a:uFillTx/>
                <a:latin typeface="Arial" panose="020B0604020202020204" pitchFamily="34" charset="0"/>
              </a:rPr>
              <a:t>While spending shares remained similar to 2016, higher fuel prices shifted traveler spending back to transportation. </a:t>
            </a:r>
          </a:p>
        </p:txBody>
      </p:sp>
      <p:pic>
        <p:nvPicPr>
          <p:cNvPr id="4" name="Picture 3">
            <a:extLst>
              <a:ext uri="{FF2B5EF4-FFF2-40B4-BE49-F238E27FC236}">
                <a16:creationId xmlns:a16="http://schemas.microsoft.com/office/drawing/2014/main" xmlns="" id="{680B08F2-352E-495B-89CF-CCC9D230E8A6}"/>
              </a:ext>
            </a:extLst>
          </p:cNvPr>
          <p:cNvPicPr/>
          <p:nvPr>
            <p:extLst/>
          </p:nvPr>
        </p:nvPicPr>
        <p:blipFill>
          <a:blip r:embed="rId3"/>
          <a:stretch>
            <a:fillRect/>
          </a:stretch>
        </p:blipFill>
        <p:spPr>
          <a:xfrm>
            <a:off x="393666" y="2785763"/>
            <a:ext cx="4411663" cy="3527425"/>
          </a:xfrm>
          <a:prstGeom prst="rect">
            <a:avLst/>
          </a:prstGeom>
        </p:spPr>
      </p:pic>
      <p:pic>
        <p:nvPicPr>
          <p:cNvPr id="5" name="Picture 4">
            <a:extLst>
              <a:ext uri="{FF2B5EF4-FFF2-40B4-BE49-F238E27FC236}">
                <a16:creationId xmlns:a16="http://schemas.microsoft.com/office/drawing/2014/main" xmlns="" id="{04B39D9F-548E-4CE6-BC30-E4A539ECE6B1}"/>
              </a:ext>
            </a:extLst>
          </p:cNvPr>
          <p:cNvPicPr/>
          <p:nvPr>
            <p:extLst/>
          </p:nvPr>
        </p:nvPicPr>
        <p:blipFill>
          <a:blip r:embed="rId4"/>
          <a:stretch>
            <a:fillRect/>
          </a:stretch>
        </p:blipFill>
        <p:spPr>
          <a:xfrm>
            <a:off x="4567238" y="2754313"/>
            <a:ext cx="4483100" cy="3589337"/>
          </a:xfrm>
          <a:prstGeom prst="rect">
            <a:avLst/>
          </a:prstGeom>
        </p:spPr>
      </p:pic>
    </p:spTree>
  </p:cSld>
  <p:clrMapOvr>
    <a:masterClrMapping/>
  </p:clrMapOvr>
</p:sld>
</file>

<file path=ppt/theme/theme1.xml><?xml version="1.0" encoding="utf-8"?>
<a:theme xmlns:a="http://schemas.openxmlformats.org/drawingml/2006/main" name="16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6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20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FE66A113287648AEC0836E2EC24D6A" ma:contentTypeVersion="1" ma:contentTypeDescription="Create a new document." ma:contentTypeScope="" ma:versionID="ae6ea12c5a485b0073054a4adddb0a36">
  <xsd:schema xmlns:xsd="http://www.w3.org/2001/XMLSchema" xmlns:xs="http://www.w3.org/2001/XMLSchema" xmlns:p="http://schemas.microsoft.com/office/2006/metadata/properties" xmlns:ns2="a2832ce8-17ef-471c-94b5-dbafe5c5f118" targetNamespace="http://schemas.microsoft.com/office/2006/metadata/properties" ma:root="true" ma:fieldsID="7b867c7d9402a62060f924b857dc3154" ns2:_="">
    <xsd:import namespace="a2832ce8-17ef-471c-94b5-dbafe5c5f11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32ce8-17ef-471c-94b5-dbafe5c5f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1CCF88-E970-4668-9EF6-D33DBFA60754}">
  <ds:schemaRefs>
    <ds:schemaRef ds:uri="http://schemas.microsoft.com/sharepoint/v3/contenttype/forms"/>
  </ds:schemaRefs>
</ds:datastoreItem>
</file>

<file path=customXml/itemProps2.xml><?xml version="1.0" encoding="utf-8"?>
<ds:datastoreItem xmlns:ds="http://schemas.openxmlformats.org/officeDocument/2006/customXml" ds:itemID="{B8CEB285-D016-450C-9FC8-2EF68E3BD4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32ce8-17ef-471c-94b5-dbafe5c5f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C8ED66-1956-4B42-96A2-EA9E0288F5F8}">
  <ds:schemaRefs>
    <ds:schemaRef ds:uri="http://schemas.microsoft.com/office/2006/metadata/longProperties"/>
  </ds:schemaRefs>
</ds:datastoreItem>
</file>

<file path=customXml/itemProps4.xml><?xml version="1.0" encoding="utf-8"?>
<ds:datastoreItem xmlns:ds="http://schemas.openxmlformats.org/officeDocument/2006/customXml" ds:itemID="{848636D3-5D89-4FD9-A6DD-613E83216878}">
  <ds:schemaRefs>
    <ds:schemaRef ds:uri="http://purl.org/dc/dcmitype/"/>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a2832ce8-17ef-471c-94b5-dbafe5c5f118"/>
    <ds:schemaRef ds:uri="http://schemas.microsoft.com/office/infopath/2007/PartnerControls"/>
    <ds:schemaRef ds:uri="http://schemas.openxmlformats.org/package/2006/metadata/core-properties"/>
  </ds:schemaRefs>
</ds:datastoreItem>
</file>

<file path=customXml/itemProps5.xml><?xml version="1.0" encoding="utf-8"?>
<ds:datastoreItem xmlns:ds="http://schemas.openxmlformats.org/officeDocument/2006/customXml" ds:itemID="{B649AEEA-8462-47A6-9CBD-BDBB61EE2A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China(Mar10) new format</Template>
  <TotalTime>44404</TotalTime>
  <Words>2154</Words>
  <Application>Microsoft Office PowerPoint</Application>
  <PresentationFormat>On-screen Show (4:3)</PresentationFormat>
  <Paragraphs>167</Paragraphs>
  <Slides>44</Slides>
  <Notes>44</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16_Blank Presentation</vt:lpstr>
      <vt:lpstr>17_Blank Presentation</vt:lpstr>
      <vt:lpstr>20_Blank Presentation</vt:lpstr>
      <vt:lpstr>18_Blank Presentation</vt:lpstr>
      <vt:lpstr>19_Blank Presentation</vt:lpstr>
      <vt:lpstr>PowerPoint Presentation</vt:lpstr>
      <vt:lpstr>PowerPoint Presentation</vt:lpstr>
      <vt:lpstr>Key trends in 2017</vt:lpstr>
      <vt:lpstr>Headline results</vt:lpstr>
      <vt:lpstr>Tourism is vital to the NYS labor market</vt:lpstr>
      <vt:lpstr>Traveler spending growth</vt:lpstr>
      <vt:lpstr>New York State tourism markets</vt:lpstr>
      <vt:lpstr>Broad-based growth</vt:lpstr>
      <vt:lpstr>Traveler spending distribution</vt:lpstr>
      <vt:lpstr>Historic traveler spending by sector</vt:lpstr>
      <vt:lpstr>Traveler spending by market</vt:lpstr>
      <vt:lpstr>PowerPoint Presentation</vt:lpstr>
      <vt:lpstr>Traveler-generated sales</vt:lpstr>
      <vt:lpstr>Traveler-generated sales</vt:lpstr>
      <vt:lpstr>Traveler-generated income</vt:lpstr>
      <vt:lpstr>Traveler-generated income</vt:lpstr>
      <vt:lpstr>Tourism tax generation</vt:lpstr>
      <vt:lpstr>Tourism tax generation: State vs. Local</vt:lpstr>
      <vt:lpstr>PowerPoint Presentation</vt:lpstr>
      <vt:lpstr>Traveler spending by region</vt:lpstr>
      <vt:lpstr>Upstate traveler spending by region</vt:lpstr>
      <vt:lpstr>Reliance on tourism</vt:lpstr>
      <vt:lpstr>Traveler spending growth</vt:lpstr>
      <vt:lpstr>Regional growth</vt:lpstr>
      <vt:lpstr>Regional tourism summary (2017)</vt:lpstr>
      <vt:lpstr>Regional tourism impact distribution (2017)</vt:lpstr>
      <vt:lpstr>PowerPoint Presentation</vt:lpstr>
      <vt:lpstr>Catskills, county distribution</vt:lpstr>
      <vt:lpstr>Catskills, total tourism impact</vt:lpstr>
      <vt:lpstr>Catskills, traveler spending</vt:lpstr>
      <vt:lpstr>Catskills, traveler spending</vt:lpstr>
      <vt:lpstr>Regional growth</vt:lpstr>
      <vt:lpstr>Catskills, labor income</vt:lpstr>
      <vt:lpstr>Catskills, labor income</vt:lpstr>
      <vt:lpstr>Catskills, labor income</vt:lpstr>
      <vt:lpstr>Catskills, tourism employment</vt:lpstr>
      <vt:lpstr>Catskills, tourism employment</vt:lpstr>
      <vt:lpstr>Catskills, tourism taxes</vt:lpstr>
      <vt:lpstr>Catskills, tourism taxes</vt:lpstr>
      <vt:lpstr>PowerPoint Presentation</vt:lpstr>
      <vt:lpstr>PowerPoint Presentation</vt:lpstr>
      <vt:lpstr>PowerPoint Presentation</vt:lpstr>
      <vt:lpstr>About Tourism Economics</vt:lpstr>
      <vt:lpstr>PowerPoint Presentation</vt:lpstr>
    </vt:vector>
  </TitlesOfParts>
  <Company>Chrome-Dome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Buckley</dc:creator>
  <cp:lastModifiedBy>Ulster County</cp:lastModifiedBy>
  <cp:revision>1014</cp:revision>
  <cp:lastPrinted>2017-07-11T21:14:42Z</cp:lastPrinted>
  <dcterms:created xsi:type="dcterms:W3CDTF">2006-10-10T08:33:17Z</dcterms:created>
  <dcterms:modified xsi:type="dcterms:W3CDTF">2018-07-30T17:56:51Z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YTVETQWQ5MDD-44-3909</vt:lpwstr>
  </property>
  <property fmtid="{D5CDD505-2E9C-101B-9397-08002B2CF9AE}" pid="3" name="_dlc_DocIdItemGuid">
    <vt:lpwstr>6e52a797-d2df-4ad8-9e65-ef9cb567e76a</vt:lpwstr>
  </property>
  <property fmtid="{D5CDD505-2E9C-101B-9397-08002B2CF9AE}" pid="4" name="_dlc_DocIdUrl">
    <vt:lpwstr>https://oxecon.sharepoint.com/te/_layouts/DocIdRedir.aspx?ID=YTVETQWQ5MDD-44-3909, YTVETQWQ5MDD-44-3909</vt:lpwstr>
  </property>
</Properties>
</file>