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9" r:id="rId1"/>
  </p:sldMasterIdLst>
  <p:notesMasterIdLst>
    <p:notesMasterId r:id="rId15"/>
  </p:notesMasterIdLst>
  <p:sldIdLst>
    <p:sldId id="1167" r:id="rId2"/>
    <p:sldId id="1161" r:id="rId3"/>
    <p:sldId id="1169" r:id="rId4"/>
    <p:sldId id="1163" r:id="rId5"/>
    <p:sldId id="1170" r:id="rId6"/>
    <p:sldId id="1171" r:id="rId7"/>
    <p:sldId id="1173" r:id="rId8"/>
    <p:sldId id="1181" r:id="rId9"/>
    <p:sldId id="1175" r:id="rId10"/>
    <p:sldId id="1176" r:id="rId11"/>
    <p:sldId id="1177" r:id="rId12"/>
    <p:sldId id="1178" r:id="rId13"/>
    <p:sldId id="1182" r:id="rId14"/>
  </p:sldIdLst>
  <p:sldSz cx="12192000" cy="6858000"/>
  <p:notesSz cx="7010400" cy="92964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5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gcfs01\users\mjjaeger\2017%20Budget\Fund%20Balances%202008%20-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/>
              <a:t>Appropriations</a:t>
            </a:r>
            <a:r>
              <a:rPr lang="en-US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4244582239720035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'[Chart in Microsoft PowerPoint]Sheet1'!$B$1:$B$5</c:f>
              <c:strCache>
                <c:ptCount val="5"/>
                <c:pt idx="0">
                  <c:v>Appropriation</c:v>
                </c:pt>
                <c:pt idx="1">
                  <c:v>$86,663,136.00</c:v>
                </c:pt>
                <c:pt idx="2">
                  <c:v>$90,268,465.00</c:v>
                </c:pt>
                <c:pt idx="3">
                  <c:v>$94,509,823.00</c:v>
                </c:pt>
                <c:pt idx="4">
                  <c:v>$98,460,656.00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PowerPoint]Sheet1'!$A$6:$A$16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'[Chart in Microsoft PowerPoint]Sheet1'!$B$6:$B$16</c:f>
              <c:numCache>
                <c:formatCode>"$"#,##0.00</c:formatCode>
                <c:ptCount val="11"/>
                <c:pt idx="0">
                  <c:v>103071200</c:v>
                </c:pt>
                <c:pt idx="1">
                  <c:v>99366168</c:v>
                </c:pt>
                <c:pt idx="2">
                  <c:v>99354962</c:v>
                </c:pt>
                <c:pt idx="3">
                  <c:v>99314681</c:v>
                </c:pt>
                <c:pt idx="4">
                  <c:v>100502110</c:v>
                </c:pt>
                <c:pt idx="5">
                  <c:v>103045060</c:v>
                </c:pt>
                <c:pt idx="6">
                  <c:v>105534531</c:v>
                </c:pt>
                <c:pt idx="7">
                  <c:v>107599581</c:v>
                </c:pt>
                <c:pt idx="8">
                  <c:v>110430837</c:v>
                </c:pt>
                <c:pt idx="9">
                  <c:v>113567042</c:v>
                </c:pt>
                <c:pt idx="10">
                  <c:v>119563760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7-417E-89C4-B30B00C042B0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 Negative Contingency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'[Chart in Microsoft PowerPoint]Sheet1'!$A$6:$A$16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'[Chart in Microsoft PowerPoint]Sheet1'!$C$2:$C$14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28C7-417E-89C4-B30B00C04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035032"/>
        <c:axId val="50039512"/>
        <c:axId val="0"/>
      </c:bar3DChart>
      <c:catAx>
        <c:axId val="5003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39512"/>
        <c:crosses val="autoZero"/>
        <c:auto val="1"/>
        <c:lblAlgn val="ctr"/>
        <c:lblOffset val="100"/>
        <c:noMultiLvlLbl val="0"/>
      </c:catAx>
      <c:valAx>
        <c:axId val="50039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3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HEALTH INSURANCE COST - HISTORY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'[Chart 2 in Microsoft PowerPoint]Sheet2'!$A$1:$A$11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cat>
          <c:val>
            <c:numRef>
              <c:f>'[Chart 2 in Microsoft PowerPoint]Sheet2'!$A$1:$A$11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D-4D4A-9D88-1EA5CCFFFFF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'[Chart 2 in Microsoft PowerPoint]Sheet2'!$A$1:$A$11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cat>
          <c:val>
            <c:numRef>
              <c:f>'[Chart 2 in Microsoft PowerPoint]Sheet2'!$B$1:$B$11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B17D-4D4A-9D88-1EA5CCFFFFFD}"/>
            </c:ext>
          </c:extLst>
        </c:ser>
        <c:ser>
          <c:idx val="2"/>
          <c:order val="2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2 in Microsoft PowerPoint]Sheet2'!$A$1:$A$11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cat>
          <c:val>
            <c:numRef>
              <c:f>'[Chart 2 in Microsoft PowerPoint]Sheet2'!$C$1:$C$11</c:f>
              <c:numCache>
                <c:formatCode>_("$"* #,##0_);_("$"* \(#,##0\);_("$"* "-"_);_(@_)</c:formatCode>
                <c:ptCount val="11"/>
                <c:pt idx="0" formatCode="_(&quot;$&quot;* #,##0_);_(&quot;$&quot;* \(#,##0\);_(&quot;$&quot;* &quot;-&quot;??_);_(@_)">
                  <c:v>10303186</c:v>
                </c:pt>
                <c:pt idx="1">
                  <c:v>10343818</c:v>
                </c:pt>
                <c:pt idx="2" formatCode="_(&quot;$&quot;* #,##0_);_(&quot;$&quot;* \(#,##0\);_(&quot;$&quot;* &quot;-&quot;??_);_(@_)">
                  <c:v>10877983</c:v>
                </c:pt>
                <c:pt idx="3" formatCode="_(&quot;$&quot;* #,##0_);_(&quot;$&quot;* \(#,##0\);_(&quot;$&quot;* &quot;-&quot;??_);_(@_)">
                  <c:v>10877983</c:v>
                </c:pt>
                <c:pt idx="4" formatCode="_(&quot;$&quot;* #,##0_);_(&quot;$&quot;* \(#,##0\);_(&quot;$&quot;* &quot;-&quot;??_);_(@_)">
                  <c:v>10700000</c:v>
                </c:pt>
                <c:pt idx="5" formatCode="_(&quot;$&quot;* #,##0_);_(&quot;$&quot;* \(#,##0\);_(&quot;$&quot;* &quot;-&quot;??_);_(@_)">
                  <c:v>9900000</c:v>
                </c:pt>
                <c:pt idx="6" formatCode="_(&quot;$&quot;* #,##0_);_(&quot;$&quot;* \(#,##0\);_(&quot;$&quot;* &quot;-&quot;??_);_(@_)">
                  <c:v>10376821</c:v>
                </c:pt>
                <c:pt idx="7" formatCode="_(&quot;$&quot;* #,##0_);_(&quot;$&quot;* \(#,##0\);_(&quot;$&quot;* &quot;-&quot;??_);_(@_)">
                  <c:v>8264739</c:v>
                </c:pt>
                <c:pt idx="8" formatCode="_(&quot;$&quot;* #,##0_);_(&quot;$&quot;* \(#,##0\);_(&quot;$&quot;* &quot;-&quot;??_);_(@_)">
                  <c:v>7981663</c:v>
                </c:pt>
                <c:pt idx="9" formatCode="_(&quot;$&quot;* #,##0_);_(&quot;$&quot;* \(#,##0\);_(&quot;$&quot;* &quot;-&quot;??_);_(@_)">
                  <c:v>7202662</c:v>
                </c:pt>
                <c:pt idx="10" formatCode="_(&quot;$&quot;* #,##0_);_(&quot;$&quot;* \(#,##0\);_(&quot;$&quot;* &quot;-&quot;??_);_(@_)">
                  <c:v>7923794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D-4D4A-9D88-1EA5CCFFF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46320"/>
        <c:axId val="50141024"/>
        <c:axId val="0"/>
      </c:bar3DChart>
      <c:catAx>
        <c:axId val="5084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41024"/>
        <c:crosses val="autoZero"/>
        <c:auto val="0"/>
        <c:lblAlgn val="ctr"/>
        <c:lblOffset val="100"/>
        <c:noMultiLvlLbl val="0"/>
      </c:catAx>
      <c:valAx>
        <c:axId val="5014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4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Sales Tax History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dLbl>
              <c:idx val="0"/>
              <c:layout>
                <c:manualLayout>
                  <c:x val="-1.352000114126017E-1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25721784776909E-2"/>
                      <c:h val="0.19274104291180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77D-4016-9B10-61DFC8913A62}"/>
                </c:ext>
              </c:extLst>
            </c:dLbl>
            <c:dLbl>
              <c:idx val="1"/>
              <c:layout>
                <c:manualLayout>
                  <c:x val="-2.704000228252034E-1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25721784776909E-2"/>
                      <c:h val="0.19274104291180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77D-4016-9B10-61DFC8913A62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25721784776909E-2"/>
                      <c:h val="0.19274104291180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77D-4016-9B10-61DFC8913A62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25721784776909E-2"/>
                      <c:h val="0.19274104291180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77D-4016-9B10-61DFC8913A62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25721784776909E-2"/>
                      <c:h val="0.19274104291180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77D-4016-9B10-61DFC8913A62}"/>
                </c:ext>
              </c:extLst>
            </c:dLbl>
            <c:dLbl>
              <c:idx val="5"/>
              <c:layout>
                <c:manualLayout>
                  <c:x val="0"/>
                  <c:y val="-7.36269941668626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25721784776909E-2"/>
                      <c:h val="0.19274104291180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77D-4016-9B10-61DFC8913A62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25721784776909E-2"/>
                      <c:h val="0.19274104291180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77D-4016-9B10-61DFC8913A62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25721784776909E-2"/>
                      <c:h val="0.19274104291180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77D-4016-9B10-61DFC8913A62}"/>
                </c:ext>
              </c:extLst>
            </c:dLbl>
            <c:dLbl>
              <c:idx val="8"/>
              <c:layout>
                <c:manualLayout>
                  <c:x val="0"/>
                  <c:y val="-7.36269941668626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25721784776909E-2"/>
                      <c:h val="0.19274104291180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677D-4016-9B10-61DFC8913A62}"/>
                </c:ext>
              </c:extLst>
            </c:dLbl>
            <c:dLbl>
              <c:idx val="9"/>
              <c:layout>
                <c:manualLayout>
                  <c:x val="-1.0816000913008136E-1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25721784776909E-2"/>
                      <c:h val="0.19274104291180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7D-4016-9B10-61DFC8913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Sheet2!$B$3:$B$13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cat>
          <c:val>
            <c:numRef>
              <c:f>Sheet2!$A$3:$A$13</c:f>
              <c:numCache>
                <c:formatCode>_("$"* #,##0_);_("$"* \(#,##0\);_("$"* "-"??_);_(@_)</c:formatCode>
                <c:ptCount val="11"/>
                <c:pt idx="0">
                  <c:v>31000000</c:v>
                </c:pt>
                <c:pt idx="1">
                  <c:v>30000000</c:v>
                </c:pt>
                <c:pt idx="2">
                  <c:v>29250000</c:v>
                </c:pt>
                <c:pt idx="3">
                  <c:v>29000000</c:v>
                </c:pt>
                <c:pt idx="4">
                  <c:v>28000000</c:v>
                </c:pt>
                <c:pt idx="5">
                  <c:v>26800000</c:v>
                </c:pt>
                <c:pt idx="6">
                  <c:v>26750000</c:v>
                </c:pt>
                <c:pt idx="7">
                  <c:v>25500000</c:v>
                </c:pt>
                <c:pt idx="8">
                  <c:v>25400000</c:v>
                </c:pt>
                <c:pt idx="9">
                  <c:v>24900000</c:v>
                </c:pt>
                <c:pt idx="10">
                  <c:v>28000000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7D-4016-9B10-61DFC8913A6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Sheet2!$B$3:$B$13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cat>
          <c:val>
            <c:numRef>
              <c:f>Sheet2!$B$3:$B$13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7D-4016-9B10-61DFC8913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148032"/>
        <c:axId val="50227968"/>
      </c:barChart>
      <c:catAx>
        <c:axId val="501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7968"/>
        <c:crosses val="autoZero"/>
        <c:auto val="1"/>
        <c:lblAlgn val="ctr"/>
        <c:lblOffset val="100"/>
        <c:noMultiLvlLbl val="0"/>
      </c:catAx>
      <c:valAx>
        <c:axId val="5022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4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0" baseline="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50" b="1" i="0" baseline="0"/>
              <a:t>Taxable Full Value Assessment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Sheet1!$B$6:$B$12</c:f>
              <c:numCache>
                <c:formatCode>_("$"* #,##0_);_("$"* \(#,##0\);_("$"* "-"??_);_(@_)</c:formatCode>
                <c:ptCount val="7"/>
                <c:pt idx="0">
                  <c:v>5443692</c:v>
                </c:pt>
                <c:pt idx="1">
                  <c:v>5567610</c:v>
                </c:pt>
                <c:pt idx="2">
                  <c:v>5535907</c:v>
                </c:pt>
                <c:pt idx="3">
                  <c:v>5542974</c:v>
                </c:pt>
                <c:pt idx="4">
                  <c:v>5596830</c:v>
                </c:pt>
                <c:pt idx="5">
                  <c:v>5693146</c:v>
                </c:pt>
                <c:pt idx="6">
                  <c:v>5825445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6-4869-BE80-B4C4C6626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33"/>
        <c:axId val="50740544"/>
        <c:axId val="48563344"/>
      </c:barChart>
      <c:catAx>
        <c:axId val="507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63344"/>
        <c:crosses val="autoZero"/>
        <c:auto val="1"/>
        <c:lblAlgn val="ctr"/>
        <c:lblOffset val="100"/>
        <c:noMultiLvlLbl val="0"/>
      </c:catAx>
      <c:valAx>
        <c:axId val="4856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UNAPPROPRIATED FUND</a:t>
            </a:r>
            <a:r>
              <a:rPr lang="en-US" sz="2000" b="1" baseline="0"/>
              <a:t> BALANCE  - END OF YEAR</a:t>
            </a:r>
            <a:endParaRPr lang="en-US" sz="20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_("$"* #,##0_);_("$"* \(#,##0\);_("$"* "-"??_);_(@_)</c:formatCode>
                <c:ptCount val="10"/>
                <c:pt idx="0">
                  <c:v>8241000</c:v>
                </c:pt>
                <c:pt idx="1">
                  <c:v>7145000</c:v>
                </c:pt>
                <c:pt idx="2">
                  <c:v>8100000</c:v>
                </c:pt>
                <c:pt idx="3">
                  <c:v>8700000</c:v>
                </c:pt>
                <c:pt idx="4">
                  <c:v>7700000</c:v>
                </c:pt>
                <c:pt idx="5">
                  <c:v>8400000</c:v>
                </c:pt>
                <c:pt idx="6">
                  <c:v>9000000</c:v>
                </c:pt>
                <c:pt idx="7">
                  <c:v>9200000</c:v>
                </c:pt>
                <c:pt idx="8">
                  <c:v>10018000</c:v>
                </c:pt>
                <c:pt idx="9">
                  <c:v>10937000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A-4996-84BD-D8B9817952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County Road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_("$"* #,##0_);_("$"* \(#,##0\);_("$"* "-"??_);_(@_)</c:formatCode>
                <c:ptCount val="10"/>
                <c:pt idx="0">
                  <c:v>865000</c:v>
                </c:pt>
                <c:pt idx="1">
                  <c:v>1385000</c:v>
                </c:pt>
                <c:pt idx="2">
                  <c:v>1200000</c:v>
                </c:pt>
                <c:pt idx="3">
                  <c:v>1300000</c:v>
                </c:pt>
                <c:pt idx="4">
                  <c:v>620000</c:v>
                </c:pt>
                <c:pt idx="5">
                  <c:v>290000</c:v>
                </c:pt>
                <c:pt idx="6">
                  <c:v>1400000</c:v>
                </c:pt>
                <c:pt idx="7">
                  <c:v>1200000</c:v>
                </c:pt>
                <c:pt idx="8">
                  <c:v>1613000</c:v>
                </c:pt>
                <c:pt idx="9">
                  <c:v>2924000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A-4996-84BD-D8B9817952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County Machinery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_("$"* #,##0_);_("$"* \(#,##0\);_("$"* "-"??_);_(@_)</c:formatCode>
                <c:ptCount val="10"/>
                <c:pt idx="0">
                  <c:v>33000</c:v>
                </c:pt>
                <c:pt idx="1">
                  <c:v>100000</c:v>
                </c:pt>
                <c:pt idx="2">
                  <c:v>406000</c:v>
                </c:pt>
                <c:pt idx="3">
                  <c:v>380000</c:v>
                </c:pt>
                <c:pt idx="4">
                  <c:v>160000</c:v>
                </c:pt>
                <c:pt idx="5">
                  <c:v>110000</c:v>
                </c:pt>
                <c:pt idx="6">
                  <c:v>310000</c:v>
                </c:pt>
                <c:pt idx="7">
                  <c:v>1400000</c:v>
                </c:pt>
                <c:pt idx="8">
                  <c:v>153000</c:v>
                </c:pt>
                <c:pt idx="9">
                  <c:v>145000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6A-4996-84BD-D8B981795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63288"/>
        <c:axId val="276963616"/>
      </c:barChart>
      <c:catAx>
        <c:axId val="27696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63616"/>
        <c:crosses val="autoZero"/>
        <c:auto val="1"/>
        <c:lblAlgn val="ctr"/>
        <c:lblOffset val="100"/>
        <c:noMultiLvlLbl val="0"/>
      </c:catAx>
      <c:valAx>
        <c:axId val="27696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63288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0.83929</cdr:x>
      <cdr:y>0</cdr:y>
    </cdr:from>
    <cdr:to>
      <cdr:x>0.98214</cdr:x>
      <cdr:y>0.19259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62800" y="0"/>
          <a:ext cx="1219180" cy="118872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0.73451</cdr:x>
      <cdr:y>0.06024</cdr:y>
    </cdr:from>
    <cdr:to>
      <cdr:x>0.86726</cdr:x>
      <cdr:y>0.23671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324599" y="381000"/>
          <a:ext cx="1142998" cy="111610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56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AEB1AC52-E385-411B-AEB9-A0BFD85DD58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13" y="4473600"/>
            <a:ext cx="5607175" cy="3660750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56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B64244C0-7D50-4459-B46D-E22E2EE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7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B08B2-C097-4789-8E74-40BFDD2156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44C0-7D50-4459-B46D-E22E2EEAB3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3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CD45-2A98-48A8-A179-828A50B58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83C7-057A-4BB4-ABE5-94D4DA851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1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93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nty 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81000"/>
            <a:ext cx="4419600" cy="426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50597" y="914400"/>
            <a:ext cx="277832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prstClr val="black"/>
                </a:solidFill>
                <a:latin typeface="Arial Narrow" panose="020B0606020202030204" pitchFamily="34" charset="0"/>
              </a:rPr>
              <a:t>2019</a:t>
            </a:r>
          </a:p>
          <a:p>
            <a:pPr algn="ctr"/>
            <a:r>
              <a:rPr lang="en-US" sz="6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Tentative</a:t>
            </a:r>
            <a:endParaRPr lang="en-US" sz="6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000" dirty="0">
                <a:solidFill>
                  <a:prstClr val="black"/>
                </a:solidFill>
                <a:latin typeface="Arial Narrow" panose="020B0606020202030204" pitchFamily="34" charset="0"/>
              </a:rPr>
              <a:t>Budget</a:t>
            </a:r>
          </a:p>
          <a:p>
            <a:endParaRPr lang="en-US" sz="4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US" sz="4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US" sz="4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95300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Public Hearing</a:t>
            </a:r>
            <a:endParaRPr lang="en-US" sz="4000" dirty="0">
              <a:solidFill>
                <a:prstClr val="black"/>
              </a:solidFill>
            </a:endParaRPr>
          </a:p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November 5, </a:t>
            </a:r>
            <a:r>
              <a:rPr lang="en-US" sz="4000" dirty="0">
                <a:solidFill>
                  <a:prstClr val="black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23450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837861"/>
              </p:ext>
            </p:extLst>
          </p:nvPr>
        </p:nvGraphicFramePr>
        <p:xfrm>
          <a:off x="304800" y="304800"/>
          <a:ext cx="11582400" cy="632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08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259648"/>
              </p:ext>
            </p:extLst>
          </p:nvPr>
        </p:nvGraphicFramePr>
        <p:xfrm>
          <a:off x="304801" y="228600"/>
          <a:ext cx="11491864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41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8224"/>
              </p:ext>
            </p:extLst>
          </p:nvPr>
        </p:nvGraphicFramePr>
        <p:xfrm>
          <a:off x="289711" y="152400"/>
          <a:ext cx="11688023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77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318470"/>
              </p:ext>
            </p:extLst>
          </p:nvPr>
        </p:nvGraphicFramePr>
        <p:xfrm>
          <a:off x="271604" y="362139"/>
          <a:ext cx="11624649" cy="621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74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05268"/>
              </p:ext>
            </p:extLst>
          </p:nvPr>
        </p:nvGraphicFramePr>
        <p:xfrm>
          <a:off x="506993" y="192808"/>
          <a:ext cx="11063335" cy="6263010"/>
        </p:xfrm>
        <a:graphic>
          <a:graphicData uri="http://schemas.openxmlformats.org/drawingml/2006/table">
            <a:tbl>
              <a:tblPr/>
              <a:tblGrid>
                <a:gridCol w="1248039">
                  <a:extLst>
                    <a:ext uri="{9D8B030D-6E8A-4147-A177-3AD203B41FA5}">
                      <a16:colId xmlns:a16="http://schemas.microsoft.com/office/drawing/2014/main" val="2095727201"/>
                    </a:ext>
                  </a:extLst>
                </a:gridCol>
                <a:gridCol w="7397223">
                  <a:extLst>
                    <a:ext uri="{9D8B030D-6E8A-4147-A177-3AD203B41FA5}">
                      <a16:colId xmlns:a16="http://schemas.microsoft.com/office/drawing/2014/main" val="3963464299"/>
                    </a:ext>
                  </a:extLst>
                </a:gridCol>
                <a:gridCol w="1391042">
                  <a:extLst>
                    <a:ext uri="{9D8B030D-6E8A-4147-A177-3AD203B41FA5}">
                      <a16:colId xmlns:a16="http://schemas.microsoft.com/office/drawing/2014/main" val="4163627437"/>
                    </a:ext>
                  </a:extLst>
                </a:gridCol>
                <a:gridCol w="1027031">
                  <a:extLst>
                    <a:ext uri="{9D8B030D-6E8A-4147-A177-3AD203B41FA5}">
                      <a16:colId xmlns:a16="http://schemas.microsoft.com/office/drawing/2014/main" val="3544242727"/>
                    </a:ext>
                  </a:extLst>
                </a:gridCol>
              </a:tblGrid>
              <a:tr h="2078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GREENE COUNTY BUDGET - "Tentative"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565836"/>
                  </a:ext>
                </a:extLst>
              </a:tr>
              <a:tr h="2078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OF BUDGET - ALL FUNDS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850926"/>
                  </a:ext>
                </a:extLst>
              </a:tr>
              <a:tr h="2078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15, 2018, 2018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770723"/>
                  </a:ext>
                </a:extLst>
              </a:tr>
              <a:tr h="95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069832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APPROPRIATIONS OF ALL FUNDS INCLUDING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43405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INTERFUND ITEMS AS SHOWN IN EXHIBIT B…………………………………………………………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$ 119,563,760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526323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327237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TOTAL EXPENSES……………………………………………………………………………………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$ 119,563,760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49741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463845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REVENUES - INCLUDING INTERFUND ITEMS………………………………………….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88,346,640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442633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507151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APPROPRIATED FUND BALANCES AS SHOWN IN EXHIBIT B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210498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32335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GENERAL FUND - Fund Balance…………………………………………………………………..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3,050,000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094560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COUNTY ROAD FUND - Fund Balance……………………………………………………………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400,000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4362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ROAD MACHINERY FUND - Fund Balance……………………………………………………….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250,000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487155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BATAVIAKILL WATERSHED - Fund Balance…………………………………………………….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25,000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352672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LIABILITY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20,564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62914"/>
                  </a:ext>
                </a:extLst>
              </a:tr>
              <a:tr h="16276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2019 Tax cap limit  $27,439,678. </a:t>
                      </a: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RESERVE FOR INDEBTEDNESS - General……………………………………………………..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61,878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273727"/>
                  </a:ext>
                </a:extLst>
              </a:tr>
              <a:tr h="162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848915"/>
                  </a:ext>
                </a:extLst>
              </a:tr>
              <a:tr h="162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OF ESTIMATED REVENUES AND APPROPRIATED FUND BALANCES…………………..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92,154,082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76943"/>
                  </a:ext>
                </a:extLst>
              </a:tr>
              <a:tr h="162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991913"/>
                  </a:ext>
                </a:extLst>
              </a:tr>
              <a:tr h="162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TOTAL REVENUES………………………………………………………………………………….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92,154,082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183221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878253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$27,439,678 </a:t>
                      </a: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TOTAL REAL ESTATE TAX LEVY - PART COUNTY BATAVIAKILL WATERSHED…………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95,000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026062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$27,409,678 </a:t>
                      </a: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337242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30,000.00 </a:t>
                      </a: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TOTAL REAL ESTATE TAX LEVY…………………………………………………………………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27,314,678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429966"/>
                  </a:ext>
                </a:extLst>
              </a:tr>
              <a:tr h="162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under tax cap </a:t>
                      </a: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LEVY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27,409,678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644807"/>
                  </a:ext>
                </a:extLst>
              </a:tr>
              <a:tr h="320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(see attached) 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Levy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26,628,235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over 2017 levy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366547"/>
                  </a:ext>
                </a:extLst>
              </a:tr>
              <a:tr h="320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781,443 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2.9%</a:t>
                      </a:r>
                    </a:p>
                  </a:txBody>
                  <a:tcPr marL="6583" marR="6583" marT="65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83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33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4016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6785"/>
              </p:ext>
            </p:extLst>
          </p:nvPr>
        </p:nvGraphicFramePr>
        <p:xfrm>
          <a:off x="562061" y="380994"/>
          <a:ext cx="11031524" cy="6172208"/>
        </p:xfrm>
        <a:graphic>
          <a:graphicData uri="http://schemas.openxmlformats.org/drawingml/2006/table">
            <a:tbl>
              <a:tblPr/>
              <a:tblGrid>
                <a:gridCol w="145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58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105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GREENE </a:t>
                      </a:r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5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2019 </a:t>
                      </a:r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LEVY LIMIT CALCULATION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Tax Levy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$26,533,235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Bataviakill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$530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District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$132,317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Treasurer/Election chargebacks/Real Property fees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Actual Levy per OSC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$26,761,082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$27,439,678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Base Growth Factor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1.0043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Comptroller Web Site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$26,628,235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Levy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$26,876,155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$811,443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Allowable Increase if stick with 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PILOTS For 2018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$1,300,000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Budget/A0000.1081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cap legislation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$28,176,155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2019 % increase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Tort Exclusion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 to be over 5% of Levy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$28,176,155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Cap Allowed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1.0200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Inflation Factor/Allowable Levy Growth Factor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$28,739,678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PILOTS Estimated For 2019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$1,300,000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PILOT agreements/schedules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$27,439,678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Carry Over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Comptroller Web Site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sng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$27,439,678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8393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 Credit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Comptroller Web Site (2018 Salary $22,232,492 x 0%)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Levy Limit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$27,439,678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Levy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baseline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$27,439,678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 on Table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46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489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46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702271"/>
              </p:ext>
            </p:extLst>
          </p:nvPr>
        </p:nvGraphicFramePr>
        <p:xfrm>
          <a:off x="208230" y="157163"/>
          <a:ext cx="11715183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3" imgW="8058208" imgH="6543791" progId="Excel.Sheet.12">
                  <p:embed/>
                </p:oleObj>
              </mc:Choice>
              <mc:Fallback>
                <p:oleObj name="Worksheet" r:id="rId3" imgW="8058208" imgH="65437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230" y="157163"/>
                        <a:ext cx="11715183" cy="654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51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65876"/>
              </p:ext>
            </p:extLst>
          </p:nvPr>
        </p:nvGraphicFramePr>
        <p:xfrm>
          <a:off x="285226" y="125837"/>
          <a:ext cx="11752976" cy="6636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5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7633">
                <a:tc>
                  <a:txBody>
                    <a:bodyPr/>
                    <a:lstStyle/>
                    <a:p>
                      <a:endParaRPr sz="1600" dirty="0"/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T w="2438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146175" algn="ct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347720" algn="l"/>
                          <a:tab pos="3959860" algn="l"/>
                        </a:tabLst>
                      </a:pPr>
                      <a:r>
                        <a:rPr sz="2000" spc="-5" dirty="0" smtClean="0">
                          <a:latin typeface="Baskerville Old Face"/>
                          <a:cs typeface="Baskerville Old Face"/>
                        </a:rPr>
                        <a:t>STATEMEN</a:t>
                      </a:r>
                      <a:r>
                        <a:rPr lang="en-US" sz="2000" spc="-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lang="en-US" sz="2000" spc="-5" baseline="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2000" dirty="0" smtClean="0">
                          <a:latin typeface="Baskerville Old Face"/>
                          <a:cs typeface="Baskerville Old Face"/>
                        </a:rPr>
                        <a:t>OF</a:t>
                      </a:r>
                      <a:r>
                        <a:rPr lang="en-US" sz="2000" baseline="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2000" dirty="0" smtClean="0">
                          <a:latin typeface="Baskerville Old Face"/>
                          <a:cs typeface="Baskerville Old Face"/>
                        </a:rPr>
                        <a:t>DEBT</a:t>
                      </a:r>
                      <a:endParaRPr sz="20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T w="2438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675">
                <a:tc>
                  <a:txBody>
                    <a:bodyPr/>
                    <a:lstStyle/>
                    <a:p>
                      <a:endParaRPr sz="23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8475" algn="ctr">
                        <a:lnSpc>
                          <a:spcPts val="2050"/>
                        </a:lnSpc>
                      </a:pP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(As </a:t>
                      </a: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of December 31,</a:t>
                      </a:r>
                      <a:r>
                        <a:rPr sz="2000" spc="-65" dirty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2018)</a:t>
                      </a:r>
                    </a:p>
                  </a:txBody>
                  <a:tcPr marL="0" marR="0" marT="0" marB="0"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R w="24384">
                      <a:solidFill>
                        <a:srgbClr val="000000"/>
                      </a:solidFill>
                      <a:prstDash val="solid"/>
                    </a:lnR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122">
                <a:tc gridSpan="3"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Total </a:t>
                      </a: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Serial</a:t>
                      </a:r>
                      <a:r>
                        <a:rPr sz="2000" spc="-90" dirty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Bonds</a:t>
                      </a:r>
                    </a:p>
                  </a:txBody>
                  <a:tcPr marL="0" marR="0" marT="11766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848">
                <a:tc>
                  <a:txBody>
                    <a:bodyPr/>
                    <a:lstStyle/>
                    <a:p>
                      <a:pPr marL="22225">
                        <a:lnSpc>
                          <a:spcPts val="2045"/>
                        </a:lnSpc>
                      </a:pP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Outstanding:</a:t>
                      </a:r>
                      <a:endParaRPr sz="20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……………………………………………………………………………………………………………………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01974" marB="0"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$16</a:t>
                      </a: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2000" spc="5" dirty="0">
                          <a:latin typeface="Baskerville Old Face"/>
                          <a:cs typeface="Baskerville Old Face"/>
                        </a:rPr>
                        <a:t>6</a:t>
                      </a: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95</a:t>
                      </a: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2000" spc="5" dirty="0">
                          <a:latin typeface="Baskerville Old Face"/>
                          <a:cs typeface="Baskerville Old Face"/>
                        </a:rPr>
                        <a:t>0</a:t>
                      </a: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00.00</a:t>
                      </a:r>
                    </a:p>
                  </a:txBody>
                  <a:tcPr marL="0" marR="0" marT="44263" marB="0">
                    <a:lnR w="24384">
                      <a:solidFill>
                        <a:srgbClr val="000000"/>
                      </a:solidFill>
                      <a:prstDash val="solid"/>
                    </a:lnR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85">
                <a:tc gridSpan="3"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Total Bond </a:t>
                      </a: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Anticipation</a:t>
                      </a:r>
                      <a:r>
                        <a:rPr sz="2000" spc="-70" dirty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Notes</a:t>
                      </a:r>
                      <a:endParaRPr sz="20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12326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428">
                <a:tc>
                  <a:txBody>
                    <a:bodyPr/>
                    <a:lstStyle/>
                    <a:p>
                      <a:pPr marL="22225">
                        <a:lnSpc>
                          <a:spcPts val="2045"/>
                        </a:lnSpc>
                      </a:pP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Outstanding:</a:t>
                      </a:r>
                      <a:endParaRPr sz="20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……………………………………………………………………………………………………………………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02534" marB="0"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spc="5" dirty="0">
                          <a:latin typeface="Baskerville Old Face"/>
                          <a:cs typeface="Baskerville Old Face"/>
                        </a:rPr>
                        <a:t>$0.00</a:t>
                      </a:r>
                      <a:endParaRPr sz="20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44263" marB="0">
                    <a:lnR w="24384">
                      <a:solidFill>
                        <a:srgbClr val="000000"/>
                      </a:solidFill>
                      <a:prstDash val="solid"/>
                    </a:lnR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122">
                <a:tc gridSpan="3"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Total </a:t>
                      </a: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Capital</a:t>
                      </a:r>
                      <a:r>
                        <a:rPr sz="2000" spc="-85" dirty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Debt</a:t>
                      </a:r>
                      <a:endParaRPr sz="20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11766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428">
                <a:tc>
                  <a:txBody>
                    <a:bodyPr/>
                    <a:lstStyle/>
                    <a:p>
                      <a:pPr marL="22225">
                        <a:lnSpc>
                          <a:spcPts val="2045"/>
                        </a:lnSpc>
                      </a:pP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Outstanding:</a:t>
                      </a:r>
                      <a:endParaRPr sz="20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……………………………………………………………………………………………………………………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02534" marB="0"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$16</a:t>
                      </a: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2000" spc="5" dirty="0">
                          <a:latin typeface="Baskerville Old Face"/>
                          <a:cs typeface="Baskerville Old Face"/>
                        </a:rPr>
                        <a:t>6</a:t>
                      </a: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95</a:t>
                      </a:r>
                      <a:r>
                        <a:rPr sz="2000" spc="-5" dirty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2000" spc="5" dirty="0">
                          <a:latin typeface="Baskerville Old Face"/>
                          <a:cs typeface="Baskerville Old Face"/>
                        </a:rPr>
                        <a:t>0</a:t>
                      </a:r>
                      <a:r>
                        <a:rPr sz="2000" dirty="0">
                          <a:latin typeface="Baskerville Old Face"/>
                          <a:cs typeface="Baskerville Old Face"/>
                        </a:rPr>
                        <a:t>00.00</a:t>
                      </a:r>
                    </a:p>
                  </a:txBody>
                  <a:tcPr marL="0" marR="0" marT="43703" marB="0">
                    <a:lnR w="24384">
                      <a:solidFill>
                        <a:srgbClr val="000000"/>
                      </a:solidFill>
                      <a:prstDash val="solid"/>
                    </a:lnR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554">
                <a:tc gridSpan="3">
                  <a:txBody>
                    <a:bodyPr/>
                    <a:lstStyle/>
                    <a:p>
                      <a:endParaRPr sz="20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5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82529"/>
              </p:ext>
            </p:extLst>
          </p:nvPr>
        </p:nvGraphicFramePr>
        <p:xfrm>
          <a:off x="276838" y="216867"/>
          <a:ext cx="11723820" cy="6102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3708">
                <a:tc gridSpan="5">
                  <a:txBody>
                    <a:bodyPr/>
                    <a:lstStyle/>
                    <a:p>
                      <a:pPr marL="2660650" algn="ctr">
                        <a:lnSpc>
                          <a:spcPct val="100000"/>
                        </a:lnSpc>
                      </a:pPr>
                      <a:endParaRPr lang="en-US" sz="1500" spc="0" dirty="0" smtClean="0">
                        <a:latin typeface="Times New Roman"/>
                        <a:cs typeface="Times New Roman"/>
                      </a:endParaRPr>
                    </a:p>
                    <a:p>
                      <a:pPr marL="2660650" algn="ctr">
                        <a:lnSpc>
                          <a:spcPct val="100000"/>
                        </a:lnSpc>
                      </a:pPr>
                      <a:endParaRPr lang="en-US" sz="1500" spc="0" dirty="0" smtClean="0">
                        <a:latin typeface="Times New Roman"/>
                        <a:cs typeface="Times New Roman"/>
                      </a:endParaRPr>
                    </a:p>
                    <a:p>
                      <a:pPr marL="2660650" algn="l">
                        <a:lnSpc>
                          <a:spcPct val="100000"/>
                        </a:lnSpc>
                      </a:pPr>
                      <a:r>
                        <a:rPr lang="en-US" sz="1500" spc="0" baseline="0" dirty="0" smtClean="0">
                          <a:latin typeface="Times New Roman"/>
                          <a:cs typeface="Times New Roman"/>
                        </a:rPr>
                        <a:t>                                     </a:t>
                      </a:r>
                      <a:r>
                        <a:rPr sz="1900" spc="-5" dirty="0" smtClean="0">
                          <a:latin typeface="Baskerville Old Face"/>
                          <a:cs typeface="Baskerville Old Face"/>
                        </a:rPr>
                        <a:t>STATEMENT </a:t>
                      </a:r>
                      <a:r>
                        <a:rPr sz="1900" spc="-10" dirty="0">
                          <a:latin typeface="Baskerville Old Face"/>
                          <a:cs typeface="Baskerville Old Face"/>
                        </a:rPr>
                        <a:t>OF</a:t>
                      </a:r>
                      <a:r>
                        <a:rPr sz="1900" spc="-70" dirty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900" spc="-10" dirty="0">
                          <a:latin typeface="Baskerville Old Face"/>
                          <a:cs typeface="Baskerville Old Face"/>
                        </a:rPr>
                        <a:t>DEBT</a:t>
                      </a:r>
                      <a:endParaRPr sz="19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2241" marB="0">
                    <a:lnL w="24396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288">
                <a:tc gridSpan="5">
                  <a:txBody>
                    <a:bodyPr/>
                    <a:lstStyle/>
                    <a:p>
                      <a:pPr marL="9525" algn="ctr">
                        <a:lnSpc>
                          <a:spcPts val="2080"/>
                        </a:lnSpc>
                      </a:pPr>
                      <a:r>
                        <a:rPr sz="1600" spc="-5" dirty="0">
                          <a:latin typeface="Baskerville Old Face"/>
                          <a:cs typeface="Baskerville Old Face"/>
                        </a:rPr>
                        <a:t>(as </a:t>
                      </a:r>
                      <a:r>
                        <a:rPr sz="1600" dirty="0">
                          <a:latin typeface="Baskerville Old Face"/>
                          <a:cs typeface="Baskerville Old Face"/>
                        </a:rPr>
                        <a:t>of </a:t>
                      </a:r>
                      <a:r>
                        <a:rPr sz="1600" spc="-5" dirty="0">
                          <a:latin typeface="Baskerville Old Face"/>
                          <a:cs typeface="Baskerville Old Face"/>
                        </a:rPr>
                        <a:t>December </a:t>
                      </a:r>
                      <a:r>
                        <a:rPr sz="1600" dirty="0">
                          <a:latin typeface="Baskerville Old Face"/>
                          <a:cs typeface="Baskerville Old Face"/>
                        </a:rPr>
                        <a:t>31,</a:t>
                      </a:r>
                      <a:r>
                        <a:rPr sz="1600" spc="-35" dirty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dirty="0">
                          <a:latin typeface="Baskerville Old Face"/>
                          <a:cs typeface="Baskerville Old Face"/>
                        </a:rPr>
                        <a:t>2018)</a:t>
                      </a:r>
                    </a:p>
                  </a:txBody>
                  <a:tcPr marL="0" marR="0" marT="0" marB="0">
                    <a:lnL w="24396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5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SERIAL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BONDS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OUTSTANDING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603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ISSUE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DATE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03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MATURITY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DATE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03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INTEREST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03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5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IP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16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AMOUNT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OUTSTANDING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51">
                <a:tc>
                  <a:txBody>
                    <a:bodyPr/>
                    <a:lstStyle/>
                    <a:p>
                      <a:pPr marL="12065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1997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Columbia Greene Community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College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8/15/2017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 &amp;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5.1%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00"/>
                        </a:lnSpc>
                        <a:tabLst>
                          <a:tab pos="166814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	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51">
                <a:tc>
                  <a:txBody>
                    <a:bodyPr/>
                    <a:lstStyle/>
                    <a:p>
                      <a:pPr marL="12065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2003 Public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Improvement-County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Office</a:t>
                      </a: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348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348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84"/>
                        </a:spcBef>
                        <a:tabLst>
                          <a:tab pos="111506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1,791,300.00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348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51">
                <a:tc>
                  <a:txBody>
                    <a:bodyPr/>
                    <a:lstStyle/>
                    <a:p>
                      <a:pPr marL="12065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2003 Public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Improvement-EOTC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51">
                <a:tc>
                  <a:txBody>
                    <a:bodyPr/>
                    <a:lstStyle/>
                    <a:p>
                      <a:pPr marL="12065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2003 Public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Improvement-Roads &amp;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Bridges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  <a:tabLst>
                          <a:tab pos="111506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2,004,550.00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151">
                <a:tc>
                  <a:txBody>
                    <a:bodyPr/>
                    <a:lstStyle/>
                    <a:p>
                      <a:pPr marL="12065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2003 Public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Improvement-Machinery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  <a:tabLst>
                          <a:tab pos="122047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469,150.00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51">
                <a:tc>
                  <a:txBody>
                    <a:bodyPr/>
                    <a:lstStyle/>
                    <a:p>
                      <a:pPr marL="12065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2010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Courthouse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Renovation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2028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  <a:tabLst>
                          <a:tab pos="111506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7,207,000.00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151">
                <a:tc>
                  <a:txBody>
                    <a:bodyPr/>
                    <a:lstStyle/>
                    <a:p>
                      <a:pPr marL="12065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2010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Columbia Greene Community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College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2028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  <a:tabLst>
                          <a:tab pos="122047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223,000.00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151">
                <a:tc>
                  <a:txBody>
                    <a:bodyPr/>
                    <a:lstStyle/>
                    <a:p>
                      <a:pPr marL="12065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2018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Columbia Greene CC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-Renovation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2.8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  <a:tabLst>
                          <a:tab pos="111506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5,000,000.00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522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16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Serial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Bonds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Outstanding: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21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24383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83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tabLst>
                          <a:tab pos="1038860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$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16,695,000.00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21" marB="0" anchor="ctr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522">
                <a:tc gridSpan="5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8346"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BOND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ANTICIPATION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NOTES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OUTSTANDING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151">
                <a:tc>
                  <a:txBody>
                    <a:bodyPr/>
                    <a:lstStyle/>
                    <a:p>
                      <a:pPr marL="12065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2012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Hurricane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Irene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3/30/2012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3/29/2015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1.00%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100"/>
                        </a:lnSpc>
                        <a:tabLst>
                          <a:tab pos="166814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	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7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164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79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79112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Bond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Anticipation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Notes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Outstanding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4396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438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79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438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79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438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438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tabLst>
                          <a:tab pos="166814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$	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192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438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83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7" y="-32379"/>
            <a:ext cx="11660863" cy="69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6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4" y="763398"/>
            <a:ext cx="11593584" cy="52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8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649950"/>
              </p:ext>
            </p:extLst>
          </p:nvPr>
        </p:nvGraphicFramePr>
        <p:xfrm>
          <a:off x="304799" y="381000"/>
          <a:ext cx="11365117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579323"/>
      </p:ext>
    </p:extLst>
  </p:cSld>
  <p:clrMapOvr>
    <a:masterClrMapping/>
  </p:clrMapOvr>
</p:sld>
</file>

<file path=ppt/theme/theme1.xml><?xml version="1.0" encoding="utf-8"?>
<a:theme xmlns:a="http://schemas.openxmlformats.org/drawingml/2006/main" name="Reporting Services 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Reporting Services Theme Elements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563</Words>
  <Application>Microsoft Office PowerPoint</Application>
  <PresentationFormat>Widescreen</PresentationFormat>
  <Paragraphs>258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Baskerville Old Face</vt:lpstr>
      <vt:lpstr>Calibri</vt:lpstr>
      <vt:lpstr>Times New Roman</vt:lpstr>
      <vt:lpstr>Reporting Services Default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Jo Jaeger</dc:creator>
  <cp:lastModifiedBy>Mary Jo Jaeger</cp:lastModifiedBy>
  <cp:revision>20</cp:revision>
  <cp:lastPrinted>2018-11-05T19:19:43Z</cp:lastPrinted>
  <dcterms:modified xsi:type="dcterms:W3CDTF">2018-11-05T19:23:02Z</dcterms:modified>
</cp:coreProperties>
</file>